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4" r:id="rId3"/>
    <p:sldId id="275" r:id="rId4"/>
    <p:sldId id="276" r:id="rId5"/>
    <p:sldId id="261" r:id="rId6"/>
    <p:sldId id="277" r:id="rId7"/>
    <p:sldId id="278" r:id="rId8"/>
    <p:sldId id="27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578FFF"/>
    <a:srgbClr val="003BB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CA5E7-B897-4D45-B560-68A3B485662B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D9550-200B-4F19-8004-751C4BC5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5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Yellow = 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9550-200B-4F19-8004-751C4BC554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8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Yellow = 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9550-200B-4F19-8004-751C4BC554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8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Yellow = 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9550-200B-4F19-8004-751C4BC554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84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Yellow = 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9550-200B-4F19-8004-751C4BC554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8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9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5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8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3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0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3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7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92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1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CD50-DDCF-4EAF-BE35-D0E433722F17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99CF-5C27-46D6-9902-32BC2816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2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25" y="82719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48" y="72315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590" y="2354082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13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13" y="234367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21" y="465833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844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44" y="4647934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620688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Na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6853" y="90872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Ionic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6056" y="548680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</a:t>
            </a:r>
            <a:r>
              <a:rPr lang="en-GB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endParaRPr lang="en-GB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853" y="2924944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Al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7841" y="2924944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SiO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5157192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P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2176" y="5229200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Bonding in SO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29772" y="84658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Ionic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76340" y="2996952"/>
            <a:ext cx="144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Ionic-Covalent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840" y="3194537"/>
            <a:ext cx="13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Covalent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46448" y="5498793"/>
            <a:ext cx="1377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Covalent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0176" y="5498341"/>
            <a:ext cx="1325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Covalent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25" y="82719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48" y="72315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590" y="2354082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13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13" y="234367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21" y="465833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844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44" y="4647934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0050" y="564246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 structure</a:t>
            </a:r>
          </a:p>
          <a:p>
            <a:pPr algn="ctr"/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6853" y="76470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Giant lattice 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620688"/>
            <a:ext cx="1460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structure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2924944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structure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4048" y="2924944"/>
            <a:ext cx="1460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structure</a:t>
            </a: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5230941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structure</a:t>
            </a: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6056" y="5229200"/>
            <a:ext cx="1476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structure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76340" y="2996952"/>
            <a:ext cx="144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Giant lattice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92280" y="2996952"/>
            <a:ext cx="146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Macro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molecular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74440" y="5445224"/>
            <a:ext cx="1521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olecular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296" y="5498341"/>
            <a:ext cx="132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olecular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00176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Giant lattice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25" y="82719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48" y="72315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590" y="2354082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13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13" y="234367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21" y="465833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844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44" y="4647934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592812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pH 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6853" y="76470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2NaOH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pH=14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620688"/>
            <a:ext cx="1460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pH=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2852936"/>
            <a:ext cx="1512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?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pH=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55833" y="2852936"/>
            <a:ext cx="1460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pH 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?</a:t>
            </a:r>
            <a:endParaRPr lang="en-GB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506" y="5157192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10(s)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+ 6H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?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pH=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6056" y="5157192"/>
            <a:ext cx="1476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76340" y="2852936"/>
            <a:ext cx="1447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insoluble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 = 7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92280" y="2937718"/>
            <a:ext cx="146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insoluble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pH = 7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296" y="5373216"/>
            <a:ext cx="132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pH = 3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92280" y="735668"/>
            <a:ext cx="14697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Mg(OH)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</a:t>
            </a:r>
            <a:r>
              <a:rPr lang="en-GB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 = 9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77899" y="5385410"/>
            <a:ext cx="144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4H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4(</a:t>
            </a:r>
            <a:r>
              <a:rPr lang="en-GB" sz="20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 = 0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25" y="82719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517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48" y="72315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590" y="2354082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13" y="2348880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13" y="234367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21" y="4658338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844" y="4653136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44" y="4647934"/>
            <a:ext cx="2088000" cy="210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552162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formation equation</a:t>
            </a: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6853" y="582553"/>
            <a:ext cx="1296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½ 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</a:p>
          <a:p>
            <a:pPr algn="ctr"/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Yellow flame</a:t>
            </a:r>
            <a:endParaRPr lang="en-GB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552162"/>
            <a:ext cx="14603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formation equation</a:t>
            </a:r>
          </a:p>
          <a:p>
            <a:pPr algn="ctr"/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528" y="2852936"/>
            <a:ext cx="15121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formation equation</a:t>
            </a:r>
          </a:p>
          <a:p>
            <a:pPr algn="ctr"/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5833" y="2856418"/>
            <a:ext cx="14603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(g)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formation equation</a:t>
            </a:r>
            <a:endParaRPr lang="en-GB" sz="2000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?</a:t>
            </a:r>
            <a:endParaRPr lang="en-GB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506" y="5157192"/>
            <a:ext cx="15121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10(s)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formation equation</a:t>
            </a:r>
          </a:p>
          <a:p>
            <a:pPr algn="ctr"/>
            <a:r>
              <a:rPr lang="en-GB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76056" y="5157192"/>
            <a:ext cx="1476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pH=</a:t>
            </a:r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76340" y="2947978"/>
            <a:ext cx="1447588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2Al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+ 1.5O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</a:p>
          <a:p>
            <a:pPr algn="ctr"/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White flame</a:t>
            </a:r>
            <a:endParaRPr lang="en-GB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92280" y="2937718"/>
            <a:ext cx="146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blue flame</a:t>
            </a:r>
          </a:p>
          <a:p>
            <a:pPr algn="ctr"/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(SO</a:t>
            </a:r>
            <a:r>
              <a:rPr lang="en-GB" sz="11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½ O</a:t>
            </a:r>
            <a:r>
              <a:rPr lang="en-GB" sz="11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SO</a:t>
            </a:r>
            <a:r>
              <a:rPr lang="en-GB" sz="1100" baseline="-25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3(g)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</a:t>
            </a:r>
            <a:endParaRPr lang="en-GB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296" y="5373216"/>
            <a:ext cx="132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pH = 0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92280" y="620688"/>
            <a:ext cx="1469756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Mg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½ 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 </a:t>
            </a:r>
          </a:p>
          <a:p>
            <a:pPr algn="ctr"/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White flame</a:t>
            </a:r>
          </a:p>
          <a:p>
            <a:pPr algn="ctr"/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White smoke</a:t>
            </a:r>
            <a:endParaRPr lang="en-GB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77899" y="5180226"/>
            <a:ext cx="1447588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4(s)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+ 5O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 </a:t>
            </a:r>
          </a:p>
          <a:p>
            <a:pPr algn="ctr"/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white flame</a:t>
            </a:r>
            <a:endParaRPr lang="en-GB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520" y="654368"/>
            <a:ext cx="158417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is the definition of 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amphoteric</a:t>
            </a:r>
            <a:endParaRPr lang="en-GB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6853" y="581779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Reacts with acids and bases</a:t>
            </a:r>
            <a:endParaRPr lang="en-GB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5607" y="613718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Which oxide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of period 3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amphoteric</a:t>
            </a:r>
            <a:endParaRPr lang="en-GB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0312" y="8367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GB" sz="20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0170" y="2968894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Which oxides of 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period 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are basic</a:t>
            </a:r>
          </a:p>
          <a:p>
            <a:pPr algn="ctr"/>
            <a:r>
              <a:rPr lang="en-GB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25503" y="316245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O,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endParaRPr lang="en-GB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20072" y="2917393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Which oxides of period 3 are acidic</a:t>
            </a:r>
          </a:p>
          <a:p>
            <a:pPr algn="ctr"/>
            <a:r>
              <a:rPr lang="en-GB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2604" y="29249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P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GB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170" y="5221069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+ 2HCl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25503" y="52309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2NaCl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6987" y="5085184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+ 2H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52320" y="52106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2NaOH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23528" y="2924944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10(s)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+ 12NaOH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50683" y="2978368"/>
            <a:ext cx="143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4Na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+ 6H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6987" y="2924944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+ 2NaOH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52320" y="299869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548680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2NaOH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0683" y="746120"/>
            <a:ext cx="1401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78337" y="552162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Al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2NaOH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52320" y="838066"/>
            <a:ext cx="129614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2NaAl(OH)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16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3528" y="5147137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sz="16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+ 2NaOH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8861" y="522088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6987" y="4996443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sz="16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+ 2NaOH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16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507019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51520" y="548680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Mg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2H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0683" y="692696"/>
            <a:ext cx="1401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Mg(OH)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</a:t>
            </a:r>
            <a:r>
              <a:rPr lang="en-GB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aq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</a:p>
          <a:p>
            <a:pPr algn="ctr"/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slow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55913" y="552162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Mg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(g)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endParaRPr lang="en-GB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55076" y="749602"/>
            <a:ext cx="1401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H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2(g)</a:t>
            </a:r>
          </a:p>
          <a:p>
            <a:pPr algn="ctr"/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fast</a:t>
            </a:r>
            <a:endParaRPr lang="en-GB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520" y="2865710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How do you show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MgO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ionic</a:t>
            </a:r>
          </a:p>
          <a:p>
            <a:pPr algn="ctr"/>
            <a:r>
              <a:rPr lang="en-GB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75408" y="2834933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Melt it and show it conducts electricity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75607" y="2938298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is SiO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insoluble in water</a:t>
            </a:r>
          </a:p>
          <a:p>
            <a:pPr algn="ctr"/>
            <a:r>
              <a:rPr lang="en-GB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6296" y="278092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macromolecular. Water cannot break the covalent </a:t>
            </a:r>
          </a:p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bonds</a:t>
            </a:r>
            <a:endParaRPr lang="en-GB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520" y="4941168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or SiO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which has a higher </a:t>
            </a:r>
            <a:r>
              <a:rPr lang="en-GB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 Why</a:t>
            </a:r>
          </a:p>
          <a:p>
            <a:pPr algn="ctr"/>
            <a:r>
              <a:rPr lang="en-GB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75408" y="4959276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SiO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higher. Macromolecular. P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molecular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47824" y="5047436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is the </a:t>
            </a:r>
          </a:p>
          <a:p>
            <a:pPr algn="ctr"/>
            <a:r>
              <a:rPr lang="en-GB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of SO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lower than that of SO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71712" y="494243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sz="1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is a </a:t>
            </a:r>
            <a:endParaRPr lang="en-GB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smaller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molecule; fewer van der Waals forces between molecules</a:t>
            </a:r>
            <a:endParaRPr lang="en-GB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162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3069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2267804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227687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96" y="4500052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5" y="4509120"/>
            <a:ext cx="2088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87408" y="616619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do ionic oxides have basic properties</a:t>
            </a: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75408" y="602104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They contain O</a:t>
            </a:r>
            <a:r>
              <a:rPr lang="en-GB" sz="1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2-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ions which accept H</a:t>
            </a:r>
            <a:r>
              <a:rPr lang="en-GB" sz="14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ions to form OH- ions  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75607" y="620688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does SO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form weakly acidic solutions</a:t>
            </a: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6296" y="653787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GB" sz="1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SO</a:t>
            </a:r>
            <a:r>
              <a:rPr lang="en-GB" sz="1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formed in water which partially dissociates</a:t>
            </a:r>
            <a:endParaRPr lang="en-GB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857" y="2856418"/>
            <a:ext cx="15841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is SiO</a:t>
            </a:r>
            <a:r>
              <a:rPr lang="en-GB" sz="1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an acidic oxide even though it is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insoluble </a:t>
            </a:r>
            <a:r>
              <a:rPr lang="en-GB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 water</a:t>
            </a:r>
          </a:p>
          <a:p>
            <a:pPr algn="ctr"/>
            <a:r>
              <a:rPr lang="en-GB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72857" y="29777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 reacts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with bases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73056" y="2887196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is white phosphorus stored under water</a:t>
            </a: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3745" y="2852936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 stop it reacting with oxygen in </a:t>
            </a:r>
          </a:p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air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0788" y="5231522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6Na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 + P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endParaRPr lang="en-GB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75408" y="515719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Acid-Base reaction:</a:t>
            </a:r>
          </a:p>
          <a:p>
            <a:pPr algn="ctr"/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4Na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PO</a:t>
            </a:r>
            <a:r>
              <a:rPr lang="en-GB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en-GB" b="1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20072" y="5157192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Why is Al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GB" sz="14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resistant to corrosion</a:t>
            </a:r>
          </a:p>
          <a:p>
            <a:pPr algn="ctr"/>
            <a:r>
              <a:rPr lang="en-GB" b="1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63607" y="5353471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It is inert</a:t>
            </a:r>
            <a:endParaRPr lang="en-GB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050" name="Picture 2" descr="http://content.doublestruck.eu/getPicture.asp?sub=AA_CH&amp;CT=M&amp;org=52edbcdcac981446703b4fa28a648e8b&amp;folder=MW12503_files&amp;file=img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-136525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6636601" y="5799641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068256" y="4666783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79512" y="5773672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924211" y="5799641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-36512" y="5561945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C</a:t>
            </a:r>
            <a:endParaRPr lang="en-GB" sz="8000" dirty="0">
              <a:solidFill>
                <a:schemeClr val="tx2">
                  <a:lumMod val="75000"/>
                </a:schemeClr>
              </a:solidFill>
              <a:latin typeface="My Girl Is Retro" panose="02000000000000000000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478772" y="5788303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755298" y="5799641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93222" y="560234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N</a:t>
            </a:r>
            <a:endParaRPr lang="en-GB" sz="8000" dirty="0">
              <a:solidFill>
                <a:schemeClr val="tx2">
                  <a:lumMod val="75000"/>
                </a:schemeClr>
              </a:solidFill>
              <a:latin typeface="My Girl Is Retr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696" y="560234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06180" y="4481825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N</a:t>
            </a:r>
            <a:endParaRPr lang="en-GB" sz="8000" dirty="0">
              <a:solidFill>
                <a:schemeClr val="tx2">
                  <a:lumMod val="75000"/>
                </a:schemeClr>
              </a:solidFill>
              <a:latin typeface="My Girl Is Retro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602342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C</a:t>
            </a:r>
            <a:endParaRPr lang="en-GB" sz="8000" dirty="0">
              <a:solidFill>
                <a:schemeClr val="tx2">
                  <a:lumMod val="75000"/>
                </a:schemeClr>
              </a:solidFill>
              <a:latin typeface="My Girl Is Retro" panose="02000000000000000000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364088" y="5787534"/>
            <a:ext cx="1044000" cy="104400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148064" y="5596245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2135" y="563395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2">
                    <a:lumMod val="75000"/>
                  </a:schemeClr>
                </a:solidFill>
                <a:latin typeface="My Girl Is Retro" panose="02000000000000000000" pitchFamily="2" charset="0"/>
              </a:rPr>
              <a:t>T</a:t>
            </a:r>
          </a:p>
        </p:txBody>
      </p:sp>
      <p:sp>
        <p:nvSpPr>
          <p:cNvPr id="70" name="Oval 69"/>
          <p:cNvSpPr/>
          <p:nvPr/>
        </p:nvSpPr>
        <p:spPr>
          <a:xfrm>
            <a:off x="4068256" y="5814000"/>
            <a:ext cx="1044000" cy="1044000"/>
          </a:xfrm>
          <a:prstGeom prst="ellipse">
            <a:avLst/>
          </a:prstGeom>
          <a:solidFill>
            <a:srgbClr val="002060">
              <a:alpha val="68000"/>
            </a:srgbClr>
          </a:solidFill>
          <a:ln>
            <a:solidFill>
              <a:srgbClr val="002060">
                <a:alpha val="2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172448" y="5633953"/>
            <a:ext cx="759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y Girl Is Retro" panose="02000000000000000000" pitchFamily="2" charset="0"/>
              </a:rPr>
              <a:t>4</a:t>
            </a:r>
            <a:endParaRPr lang="en-GB" sz="8000" dirty="0">
              <a:solidFill>
                <a:schemeClr val="accent2">
                  <a:lumMod val="40000"/>
                  <a:lumOff val="60000"/>
                </a:schemeClr>
              </a:solidFill>
              <a:latin typeface="My Girl Is Retro" panose="02000000000000000000" pitchFamily="2" charset="0"/>
            </a:endParaRPr>
          </a:p>
        </p:txBody>
      </p:sp>
      <p:pic>
        <p:nvPicPr>
          <p:cNvPr id="1026" name="Picture 2" descr="http://www.nonkit.com/smallbasic.files/Connect4Board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235000"/>
                    </a14:imgEffect>
                    <a14:imgEffect>
                      <a14:brightnessContrast bright="-63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588</Words>
  <Application>Microsoft Office PowerPoint</Application>
  <PresentationFormat>On-screen Show (4:3)</PresentationFormat>
  <Paragraphs>200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</dc:creator>
  <cp:lastModifiedBy>Daria</cp:lastModifiedBy>
  <cp:revision>19</cp:revision>
  <cp:lastPrinted>2015-02-17T08:08:35Z</cp:lastPrinted>
  <dcterms:created xsi:type="dcterms:W3CDTF">2015-02-15T17:54:22Z</dcterms:created>
  <dcterms:modified xsi:type="dcterms:W3CDTF">2015-02-17T08:14:13Z</dcterms:modified>
</cp:coreProperties>
</file>