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6600"/>
    <a:srgbClr val="53B9AF"/>
    <a:srgbClr val="00FFCC"/>
    <a:srgbClr val="F814D7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67249-B2D0-4868-8C58-7C6494BCA25C}" type="datetimeFigureOut">
              <a:rPr lang="en-GB" smtClean="0"/>
              <a:t>26/05/2014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6CD48-CE84-4930-A412-CAB78AE9D8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298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C5F5-1A60-4B16-9A8B-4BFA06FFA649}" type="datetimeFigureOut">
              <a:rPr lang="en-GB" smtClean="0"/>
              <a:t>26/05/2014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7B-69EF-4D43-B8B3-C653EDEEA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65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C5F5-1A60-4B16-9A8B-4BFA06FFA649}" type="datetimeFigureOut">
              <a:rPr lang="en-GB" smtClean="0"/>
              <a:t>26/05/2014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7B-69EF-4D43-B8B3-C653EDEEA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36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C5F5-1A60-4B16-9A8B-4BFA06FFA649}" type="datetimeFigureOut">
              <a:rPr lang="en-GB" smtClean="0"/>
              <a:t>26/05/2014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7B-69EF-4D43-B8B3-C653EDEEA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309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C5F5-1A60-4B16-9A8B-4BFA06FFA649}" type="datetimeFigureOut">
              <a:rPr lang="en-GB" smtClean="0"/>
              <a:t>26/05/2014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7B-69EF-4D43-B8B3-C653EDEEA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50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C5F5-1A60-4B16-9A8B-4BFA06FFA649}" type="datetimeFigureOut">
              <a:rPr lang="en-GB" smtClean="0"/>
              <a:t>26/05/2014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7B-69EF-4D43-B8B3-C653EDEEA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52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C5F5-1A60-4B16-9A8B-4BFA06FFA649}" type="datetimeFigureOut">
              <a:rPr lang="en-GB" smtClean="0"/>
              <a:t>26/05/2014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7B-69EF-4D43-B8B3-C653EDEEA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245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C5F5-1A60-4B16-9A8B-4BFA06FFA649}" type="datetimeFigureOut">
              <a:rPr lang="en-GB" smtClean="0"/>
              <a:t>26/05/2014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7B-69EF-4D43-B8B3-C653EDEEA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631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C5F5-1A60-4B16-9A8B-4BFA06FFA649}" type="datetimeFigureOut">
              <a:rPr lang="en-GB" smtClean="0"/>
              <a:t>26/05/2014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7B-69EF-4D43-B8B3-C653EDEEA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43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C5F5-1A60-4B16-9A8B-4BFA06FFA649}" type="datetimeFigureOut">
              <a:rPr lang="en-GB" smtClean="0"/>
              <a:t>26/05/2014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7B-69EF-4D43-B8B3-C653EDEEA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617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C5F5-1A60-4B16-9A8B-4BFA06FFA649}" type="datetimeFigureOut">
              <a:rPr lang="en-GB" smtClean="0"/>
              <a:t>26/05/2014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7B-69EF-4D43-B8B3-C653EDEEA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806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C5F5-1A60-4B16-9A8B-4BFA06FFA649}" type="datetimeFigureOut">
              <a:rPr lang="en-GB" smtClean="0"/>
              <a:t>26/05/2014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7B-69EF-4D43-B8B3-C653EDEEA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33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8C5F5-1A60-4B16-9A8B-4BFA06FFA649}" type="datetimeFigureOut">
              <a:rPr lang="en-GB" smtClean="0"/>
              <a:t>26/05/2014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7EC7B-69EF-4D43-B8B3-C653EDEEA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40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rgbClr val="FF33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-36512" y="5661248"/>
            <a:ext cx="9180512" cy="1196752"/>
          </a:xfrm>
          <a:prstGeom prst="rect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2" name="Picture 4" descr="http://www.crwflags.com/fotw/images/g/gb%21brai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877272"/>
            <a:ext cx="1337319" cy="66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450052" y="166328"/>
            <a:ext cx="864096" cy="8640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58064" y="260648"/>
            <a:ext cx="648072" cy="648072"/>
          </a:xfrm>
          <a:prstGeom prst="ellipse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51520" y="512696"/>
            <a:ext cx="1296144" cy="18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020887" y="188640"/>
            <a:ext cx="74476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Lucida Sans Typewriter" panose="020B0509030504030204" pitchFamily="49" charset="0"/>
              </a:rPr>
              <a:t>QWC Core </a:t>
            </a:r>
            <a:r>
              <a:rPr lang="en-GB" sz="4400" dirty="0" err="1" smtClean="0">
                <a:latin typeface="Lucida Sans Typewriter" panose="020B0509030504030204" pitchFamily="49" charset="0"/>
              </a:rPr>
              <a:t>Travelcard</a:t>
            </a:r>
            <a:endParaRPr lang="en-GB" sz="4400" dirty="0">
              <a:latin typeface="Lucida Sans Typewriter" panose="020B05090305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1124744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Lucida Sans Typewriter" panose="020B0509030504030204" pitchFamily="49" charset="0"/>
              </a:rPr>
              <a:t>Command word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79912" y="1124744"/>
            <a:ext cx="2640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Lucida Sans Typewriter" panose="020B0509030504030204" pitchFamily="49" charset="0"/>
              </a:rPr>
              <a:t>Question</a:t>
            </a:r>
            <a:endParaRPr lang="en-GB" sz="2400" dirty="0">
              <a:latin typeface="Lucida Sans Typewriter" panose="020B05090305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60113" y="1172157"/>
            <a:ext cx="2640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Lucida Sans Typewriter" panose="020B0509030504030204" pitchFamily="49" charset="0"/>
              </a:rPr>
              <a:t>Value</a:t>
            </a:r>
            <a:endParaRPr lang="en-GB" sz="2400" dirty="0">
              <a:latin typeface="Lucida Sans Typewriter" panose="020B05090305040302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31840" y="5623356"/>
            <a:ext cx="311383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latin typeface="Lucida Sans Typewriter" panose="020B0509030504030204" pitchFamily="49" charset="0"/>
              </a:rPr>
              <a:t>Route</a:t>
            </a:r>
          </a:p>
          <a:p>
            <a:pPr algn="ctr"/>
            <a:r>
              <a:rPr lang="en-GB" sz="1600" dirty="0" smtClean="0">
                <a:latin typeface="Lucida Sans Typewriter" panose="020B0509030504030204" pitchFamily="49" charset="0"/>
              </a:rPr>
              <a:t>Crude oil and ethanol</a:t>
            </a:r>
            <a:endParaRPr lang="en-GB" sz="1600" dirty="0">
              <a:latin typeface="Lucida Sans Typewriter" panose="020B05090305040302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59832" y="6156012"/>
            <a:ext cx="7140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ucida Sans Typewriter" panose="020B0509030504030204" pitchFamily="49" charset="0"/>
              </a:rPr>
              <a:t>Valid within zones 1-3 </a:t>
            </a:r>
            <a:endParaRPr lang="en-GB" dirty="0">
              <a:latin typeface="Lucida Sans Typewriter" panose="020B05090305040302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32121" y="1586409"/>
            <a:ext cx="13443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Lucida Sans Typewriter" panose="020B0509030504030204" pitchFamily="49" charset="0"/>
              </a:rPr>
              <a:t>6 marks</a:t>
            </a:r>
            <a:endParaRPr lang="en-GB" sz="1400" dirty="0">
              <a:latin typeface="Lucida Sans Typewriter" panose="020B05090305040302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3528" y="1700808"/>
            <a:ext cx="201622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ucida Sans Typewriter" panose="020B0509030504030204" pitchFamily="49" charset="0"/>
              </a:rPr>
              <a:t>Evaluate:</a:t>
            </a:r>
          </a:p>
          <a:p>
            <a:endParaRPr lang="en-GB" sz="1200" dirty="0" smtClean="0">
              <a:latin typeface="Lucida Sans Typewriter" panose="020B0509030504030204" pitchFamily="49" charset="0"/>
            </a:endParaRPr>
          </a:p>
          <a:p>
            <a:r>
              <a:rPr lang="en-GB" sz="1200" dirty="0" smtClean="0">
                <a:latin typeface="Lucida Sans Typewriter" panose="020B0509030504030204" pitchFamily="49" charset="0"/>
              </a:rPr>
              <a:t>Use the information supplied and your own knowledge to consider evidence for and against. Give a justified conclusion.</a:t>
            </a:r>
          </a:p>
          <a:p>
            <a:endParaRPr lang="en-GB" sz="1200" dirty="0">
              <a:latin typeface="Lucida Sans Typewriter" panose="020B0509030504030204" pitchFamily="49" charset="0"/>
            </a:endParaRPr>
          </a:p>
          <a:p>
            <a:r>
              <a:rPr lang="en-GB" sz="1400" dirty="0" smtClean="0">
                <a:latin typeface="Lucida Sans Typewriter" panose="020B0509030504030204" pitchFamily="49" charset="0"/>
              </a:rPr>
              <a:t>Connectives: </a:t>
            </a:r>
            <a:r>
              <a:rPr lang="en-GB" sz="1200" dirty="0" smtClean="0">
                <a:latin typeface="Lucida Sans Typewriter" panose="020B0509030504030204" pitchFamily="49" charset="0"/>
              </a:rPr>
              <a:t>whereas, alternatively, unlike, equally, consequently, unless, if, as long as, however, such as, for instance, this means,….</a:t>
            </a:r>
            <a:endParaRPr lang="en-GB" sz="1200" dirty="0">
              <a:latin typeface="Lucida Sans Typewriter" panose="020B05090305040302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87824" y="1988840"/>
            <a:ext cx="32403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Lucida Sans Typewriter" panose="020B0509030504030204" pitchFamily="49" charset="0"/>
              </a:rPr>
              <a:t>Biofuels are fuels made from plant material. In the UK, petrol and diesel contain at least 5% biofuel.</a:t>
            </a:r>
          </a:p>
          <a:p>
            <a:pPr algn="ctr"/>
            <a:endParaRPr lang="en-GB" sz="1600" b="1" dirty="0" smtClean="0">
              <a:latin typeface="Lucida Sans Typewriter" panose="020B0509030504030204" pitchFamily="49" charset="0"/>
            </a:endParaRPr>
          </a:p>
          <a:p>
            <a:pPr algn="ctr"/>
            <a:r>
              <a:rPr lang="en-GB" sz="1600" b="1" dirty="0" smtClean="0">
                <a:latin typeface="Lucida Sans Typewriter" panose="020B0509030504030204" pitchFamily="49" charset="0"/>
              </a:rPr>
              <a:t>Evaluate the use of biofuels for transport. Should the percentage of biofuel in petrol and diesel increase or decrease in the future?</a:t>
            </a:r>
            <a:endParaRPr lang="en-GB" sz="1600" b="1" dirty="0">
              <a:latin typeface="Lucida Sans Typewriter" panose="020B05090305040302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48595" y="6577607"/>
            <a:ext cx="71404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Lucida Sans Typewriter" panose="020B0509030504030204" pitchFamily="49" charset="0"/>
              </a:rPr>
              <a:t>t</a:t>
            </a:r>
            <a:r>
              <a:rPr lang="en-GB" sz="1200" dirty="0" smtClean="0">
                <a:latin typeface="Lucida Sans Typewriter" panose="020B0509030504030204" pitchFamily="49" charset="0"/>
              </a:rPr>
              <a:t>fs.gcse.uk/</a:t>
            </a:r>
            <a:r>
              <a:rPr lang="en-GB" sz="1200" dirty="0" err="1" smtClean="0">
                <a:latin typeface="Lucida Sans Typewriter" panose="020B0509030504030204" pitchFamily="49" charset="0"/>
              </a:rPr>
              <a:t>corechemistry</a:t>
            </a:r>
            <a:endParaRPr lang="en-GB" sz="1200" dirty="0">
              <a:latin typeface="Lucida Sans Typewriter" panose="020B0509030504030204" pitchFamily="49" charset="0"/>
            </a:endParaRPr>
          </a:p>
        </p:txBody>
      </p:sp>
      <p:pic>
        <p:nvPicPr>
          <p:cNvPr id="2056" name="Picture 8" descr="http://www.iowahouserepublicans.com/wp-content/uploads/biofue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564904"/>
            <a:ext cx="2452941" cy="2791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61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rgbClr val="FF33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-36512" y="5661248"/>
            <a:ext cx="9180512" cy="1196752"/>
          </a:xfrm>
          <a:prstGeom prst="rect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2" name="Picture 4" descr="http://www.crwflags.com/fotw/images/g/gb%21brai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877272"/>
            <a:ext cx="1337319" cy="66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450052" y="166328"/>
            <a:ext cx="864096" cy="8640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58064" y="260648"/>
            <a:ext cx="648072" cy="648072"/>
          </a:xfrm>
          <a:prstGeom prst="ellipse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51520" y="512696"/>
            <a:ext cx="1296144" cy="18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020887" y="188640"/>
            <a:ext cx="74476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Lucida Sans Typewriter" panose="020B0509030504030204" pitchFamily="49" charset="0"/>
              </a:rPr>
              <a:t>QWC Core </a:t>
            </a:r>
            <a:r>
              <a:rPr lang="en-GB" sz="4400" dirty="0" err="1" smtClean="0">
                <a:latin typeface="Lucida Sans Typewriter" panose="020B0509030504030204" pitchFamily="49" charset="0"/>
              </a:rPr>
              <a:t>Travelcard</a:t>
            </a:r>
            <a:endParaRPr lang="en-GB" sz="4400" dirty="0">
              <a:latin typeface="Lucida Sans Typewriter" panose="020B05090305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496" y="1228690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Lucida Sans Typewriter" panose="020B0509030504030204" pitchFamily="49" charset="0"/>
              </a:rPr>
              <a:t>Mark band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11760" y="1239143"/>
            <a:ext cx="3432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Lucida Sans Typewriter" panose="020B0509030504030204" pitchFamily="49" charset="0"/>
              </a:rPr>
              <a:t>Success criteria</a:t>
            </a:r>
            <a:endParaRPr lang="en-GB" sz="2400" dirty="0">
              <a:latin typeface="Lucida Sans Typewriter" panose="020B05090305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44208" y="1239143"/>
            <a:ext cx="3198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Lucida Sans Typewriter" panose="020B0509030504030204" pitchFamily="49" charset="0"/>
              </a:rPr>
              <a:t>Science points</a:t>
            </a:r>
            <a:endParaRPr lang="en-GB" sz="2400" dirty="0">
              <a:latin typeface="Lucida Sans Typewriter" panose="020B05090305040302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59832" y="6156012"/>
            <a:ext cx="7140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ucida Sans Typewriter" panose="020B0509030504030204" pitchFamily="49" charset="0"/>
              </a:rPr>
              <a:t>Valid within zones 1-3 </a:t>
            </a:r>
            <a:endParaRPr lang="en-GB" dirty="0">
              <a:latin typeface="Lucida Sans Typewriter" panose="020B05090305040302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9552" y="1844824"/>
            <a:ext cx="6835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Lucida Sans Typewriter" panose="020B0509030504030204" pitchFamily="49" charset="0"/>
              </a:rPr>
              <a:t>1-2</a:t>
            </a:r>
          </a:p>
          <a:p>
            <a:endParaRPr lang="en-GB" sz="1600" b="1" dirty="0">
              <a:latin typeface="Lucida Sans Typewriter" panose="020B0509030504030204" pitchFamily="49" charset="0"/>
            </a:endParaRPr>
          </a:p>
          <a:p>
            <a:endParaRPr lang="en-GB" sz="1600" b="1" dirty="0" smtClean="0">
              <a:latin typeface="Lucida Sans Typewriter" panose="020B0509030504030204" pitchFamily="49" charset="0"/>
            </a:endParaRPr>
          </a:p>
          <a:p>
            <a:endParaRPr lang="en-GB" sz="1600" b="1" dirty="0">
              <a:latin typeface="Lucida Sans Typewriter" panose="020B0509030504030204" pitchFamily="49" charset="0"/>
            </a:endParaRPr>
          </a:p>
          <a:p>
            <a:endParaRPr lang="en-GB" sz="1600" b="1" dirty="0" smtClean="0">
              <a:latin typeface="Lucida Sans Typewriter" panose="020B0509030504030204" pitchFamily="49" charset="0"/>
            </a:endParaRPr>
          </a:p>
          <a:p>
            <a:r>
              <a:rPr lang="en-GB" sz="1600" b="1" dirty="0" smtClean="0">
                <a:latin typeface="Lucida Sans Typewriter" panose="020B0509030504030204" pitchFamily="49" charset="0"/>
              </a:rPr>
              <a:t>3-4</a:t>
            </a:r>
          </a:p>
          <a:p>
            <a:endParaRPr lang="en-GB" sz="1600" b="1" dirty="0">
              <a:latin typeface="Lucida Sans Typewriter" panose="020B0509030504030204" pitchFamily="49" charset="0"/>
            </a:endParaRPr>
          </a:p>
          <a:p>
            <a:endParaRPr lang="en-GB" sz="1600" b="1" dirty="0" smtClean="0">
              <a:latin typeface="Lucida Sans Typewriter" panose="020B0509030504030204" pitchFamily="49" charset="0"/>
            </a:endParaRPr>
          </a:p>
          <a:p>
            <a:endParaRPr lang="en-GB" sz="1600" b="1" dirty="0">
              <a:latin typeface="Lucida Sans Typewriter" panose="020B0509030504030204" pitchFamily="49" charset="0"/>
            </a:endParaRPr>
          </a:p>
          <a:p>
            <a:r>
              <a:rPr lang="en-GB" sz="1600" b="1" dirty="0" smtClean="0">
                <a:latin typeface="Lucida Sans Typewriter" panose="020B0509030504030204" pitchFamily="49" charset="0"/>
              </a:rPr>
              <a:t>5-6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48595" y="6577607"/>
            <a:ext cx="71404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Lucida Sans Typewriter" panose="020B0509030504030204" pitchFamily="49" charset="0"/>
              </a:rPr>
              <a:t>t</a:t>
            </a:r>
            <a:r>
              <a:rPr lang="en-GB" sz="1200" dirty="0" smtClean="0">
                <a:latin typeface="Lucida Sans Typewriter" panose="020B0509030504030204" pitchFamily="49" charset="0"/>
              </a:rPr>
              <a:t>fs.gcse.uk/</a:t>
            </a:r>
            <a:r>
              <a:rPr lang="en-GB" sz="1200" dirty="0" err="1" smtClean="0">
                <a:latin typeface="Lucida Sans Typewriter" panose="020B0509030504030204" pitchFamily="49" charset="0"/>
              </a:rPr>
              <a:t>corechemistry</a:t>
            </a:r>
            <a:endParaRPr lang="en-GB" sz="1200" dirty="0">
              <a:latin typeface="Lucida Sans Typewriter" panose="020B05090305040302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63688" y="1833786"/>
            <a:ext cx="49157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Lucida Sans Typewriter" panose="020B0509030504030204" pitchFamily="49" charset="0"/>
              </a:rPr>
              <a:t>Simple description of an advantage and/or disadvantage. Weak </a:t>
            </a:r>
            <a:r>
              <a:rPr lang="en-GB" sz="1600" b="1" dirty="0" err="1" smtClean="0">
                <a:latin typeface="Lucida Sans Typewriter" panose="020B0509030504030204" pitchFamily="49" charset="0"/>
              </a:rPr>
              <a:t>SPaG</a:t>
            </a:r>
            <a:r>
              <a:rPr lang="en-GB" sz="1600" b="1" dirty="0" smtClean="0">
                <a:latin typeface="Lucida Sans Typewriter" panose="020B0509030504030204" pitchFamily="49" charset="0"/>
              </a:rPr>
              <a:t>. Weak or no conclusion. Poor organisation. </a:t>
            </a:r>
          </a:p>
          <a:p>
            <a:endParaRPr lang="en-GB" sz="1600" b="1" dirty="0">
              <a:latin typeface="Lucida Sans Typewriter" panose="020B0509030504030204" pitchFamily="49" charset="0"/>
            </a:endParaRPr>
          </a:p>
          <a:p>
            <a:endParaRPr lang="en-GB" sz="1600" b="1" dirty="0" smtClean="0">
              <a:latin typeface="Lucida Sans Typewriter" panose="020B0509030504030204" pitchFamily="49" charset="0"/>
            </a:endParaRPr>
          </a:p>
          <a:p>
            <a:r>
              <a:rPr lang="en-GB" sz="1600" b="1" dirty="0" smtClean="0">
                <a:latin typeface="Lucida Sans Typewriter" panose="020B0509030504030204" pitchFamily="49" charset="0"/>
              </a:rPr>
              <a:t>Clear description of advantages and disadvantages of using biofuels. There is a conclusion. Some </a:t>
            </a:r>
            <a:r>
              <a:rPr lang="en-GB" sz="1600" b="1" dirty="0" err="1" smtClean="0">
                <a:latin typeface="Lucida Sans Typewriter" panose="020B0509030504030204" pitchFamily="49" charset="0"/>
              </a:rPr>
              <a:t>SPaG</a:t>
            </a:r>
            <a:r>
              <a:rPr lang="en-GB" sz="1600" b="1" dirty="0" smtClean="0">
                <a:latin typeface="Lucida Sans Typewriter" panose="020B0509030504030204" pitchFamily="49" charset="0"/>
              </a:rPr>
              <a:t> errors.</a:t>
            </a:r>
          </a:p>
          <a:p>
            <a:endParaRPr lang="en-GB" sz="1600" b="1" dirty="0" smtClean="0">
              <a:latin typeface="Lucida Sans Typewriter" panose="020B0509030504030204" pitchFamily="49" charset="0"/>
            </a:endParaRPr>
          </a:p>
          <a:p>
            <a:r>
              <a:rPr lang="en-GB" sz="1600" b="1" dirty="0" smtClean="0">
                <a:latin typeface="Lucida Sans Typewriter" panose="020B0509030504030204" pitchFamily="49" charset="0"/>
              </a:rPr>
              <a:t>Detailed description of advantages and disadvantages of using biofuels. There is a justified conclusion. Almost faultless </a:t>
            </a:r>
            <a:r>
              <a:rPr lang="en-GB" sz="1600" b="1" dirty="0" err="1" smtClean="0">
                <a:latin typeface="Lucida Sans Typewriter" panose="020B0509030504030204" pitchFamily="49" charset="0"/>
              </a:rPr>
              <a:t>SPaG</a:t>
            </a:r>
            <a:r>
              <a:rPr lang="en-GB" sz="1600" b="1" dirty="0" smtClean="0">
                <a:latin typeface="Lucida Sans Typewriter" panose="020B0509030504030204" pitchFamily="49" charset="0"/>
              </a:rPr>
              <a:t>.</a:t>
            </a:r>
          </a:p>
          <a:p>
            <a:endParaRPr lang="en-GB" sz="1600" b="1" dirty="0" smtClean="0">
              <a:latin typeface="Lucida Sans Typewriter" panose="020B05090305040302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88224" y="1833205"/>
            <a:ext cx="245787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Lucida Sans Typewriter" panose="020B0509030504030204" pitchFamily="49" charset="0"/>
              </a:rPr>
              <a:t>Advantages:</a:t>
            </a:r>
          </a:p>
          <a:p>
            <a:pPr algn="ctr"/>
            <a:r>
              <a:rPr lang="en-GB" sz="1400" dirty="0" smtClean="0">
                <a:latin typeface="Lucida Sans Typewriter" panose="020B0509030504030204" pitchFamily="49" charset="0"/>
              </a:rPr>
              <a:t>Biofuels are more sustainable than fossil fuels, are renewable, carbon neutral, provide jobs during harvest season.</a:t>
            </a:r>
          </a:p>
          <a:p>
            <a:pPr algn="ctr"/>
            <a:endParaRPr lang="en-GB" sz="1400" dirty="0">
              <a:latin typeface="Lucida Sans Typewriter" panose="020B0509030504030204" pitchFamily="49" charset="0"/>
            </a:endParaRPr>
          </a:p>
          <a:p>
            <a:pPr algn="ctr"/>
            <a:r>
              <a:rPr lang="en-GB" sz="1400" dirty="0" smtClean="0">
                <a:latin typeface="Lucida Sans Typewriter" panose="020B0509030504030204" pitchFamily="49" charset="0"/>
              </a:rPr>
              <a:t>Disadvantages:</a:t>
            </a:r>
          </a:p>
          <a:p>
            <a:pPr algn="ctr"/>
            <a:r>
              <a:rPr lang="en-GB" sz="1400" dirty="0" smtClean="0">
                <a:latin typeface="Lucida Sans Typewriter" panose="020B0509030504030204" pitchFamily="49" charset="0"/>
              </a:rPr>
              <a:t>Uses up farm land, leads to increased food prices, deforestation, batch process, slow.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31840" y="5623356"/>
            <a:ext cx="311383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latin typeface="Lucida Sans Typewriter" panose="020B0509030504030204" pitchFamily="49" charset="0"/>
              </a:rPr>
              <a:t>Route</a:t>
            </a:r>
          </a:p>
          <a:p>
            <a:pPr algn="ctr"/>
            <a:r>
              <a:rPr lang="en-GB" sz="1600" dirty="0" smtClean="0">
                <a:latin typeface="Lucida Sans Typewriter" panose="020B0509030504030204" pitchFamily="49" charset="0"/>
              </a:rPr>
              <a:t>Crude oil and ethanol</a:t>
            </a:r>
            <a:endParaRPr lang="en-GB" sz="1600" dirty="0">
              <a:latin typeface="Lucida Sans Typewriter" panose="020B0509030504030204" pitchFamily="49" charset="0"/>
            </a:endParaRPr>
          </a:p>
        </p:txBody>
      </p:sp>
      <p:pic>
        <p:nvPicPr>
          <p:cNvPr id="20" name="Picture 8" descr="http://www.iowahouserepublicans.com/wp-content/uploads/biofue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391" y="5877272"/>
            <a:ext cx="491551" cy="559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05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240</Words>
  <Application>Microsoft Office PowerPoint</Application>
  <PresentationFormat>On-screen Show (4:3)</PresentationFormat>
  <Paragraphs>46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Daria</dc:creator>
  <cp:lastModifiedBy>Daria</cp:lastModifiedBy>
  <cp:revision>34</cp:revision>
  <cp:lastPrinted>2014-05-24T14:49:19Z</cp:lastPrinted>
  <dcterms:created xsi:type="dcterms:W3CDTF">2014-05-24T09:59:14Z</dcterms:created>
  <dcterms:modified xsi:type="dcterms:W3CDTF">2014-05-26T17:09:17Z</dcterms:modified>
</cp:coreProperties>
</file>