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74" d="100"/>
          <a:sy n="74" d="100"/>
        </p:scale>
        <p:origin x="12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1EA1C8-0BA1-4F98-AF3E-2805A4109FEB}" type="datetimeFigureOut">
              <a:rPr lang="en-GB" smtClean="0"/>
              <a:t>07/05/2017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4CACE8-BE9A-47EB-9CC8-1213429F4786}" type="slidenum">
              <a:rPr lang="en-GB" smtClean="0"/>
              <a:t>‹#›</a:t>
            </a:fld>
            <a:endParaRPr lang="en-GB"/>
          </a:p>
        </p:txBody>
      </p:sp>
    </p:spTree>
    <p:extLst>
      <p:ext uri="{BB962C8B-B14F-4D97-AF65-F5344CB8AC3E}">
        <p14:creationId xmlns:p14="http://schemas.microsoft.com/office/powerpoint/2010/main" val="3710422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1EA1C8-0BA1-4F98-AF3E-2805A4109FEB}" type="datetimeFigureOut">
              <a:rPr lang="en-GB" smtClean="0"/>
              <a:t>07/05/2017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4CACE8-BE9A-47EB-9CC8-1213429F4786}" type="slidenum">
              <a:rPr lang="en-GB" smtClean="0"/>
              <a:t>‹#›</a:t>
            </a:fld>
            <a:endParaRPr lang="en-GB"/>
          </a:p>
        </p:txBody>
      </p:sp>
    </p:spTree>
    <p:extLst>
      <p:ext uri="{BB962C8B-B14F-4D97-AF65-F5344CB8AC3E}">
        <p14:creationId xmlns:p14="http://schemas.microsoft.com/office/powerpoint/2010/main" val="1628650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1EA1C8-0BA1-4F98-AF3E-2805A4109FEB}" type="datetimeFigureOut">
              <a:rPr lang="en-GB" smtClean="0"/>
              <a:t>07/05/2017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4CACE8-BE9A-47EB-9CC8-1213429F4786}" type="slidenum">
              <a:rPr lang="en-GB" smtClean="0"/>
              <a:t>‹#›</a:t>
            </a:fld>
            <a:endParaRPr lang="en-GB"/>
          </a:p>
        </p:txBody>
      </p:sp>
    </p:spTree>
    <p:extLst>
      <p:ext uri="{BB962C8B-B14F-4D97-AF65-F5344CB8AC3E}">
        <p14:creationId xmlns:p14="http://schemas.microsoft.com/office/powerpoint/2010/main" val="16567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1EA1C8-0BA1-4F98-AF3E-2805A4109FEB}" type="datetimeFigureOut">
              <a:rPr lang="en-GB" smtClean="0"/>
              <a:t>07/05/2017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4CACE8-BE9A-47EB-9CC8-1213429F4786}" type="slidenum">
              <a:rPr lang="en-GB" smtClean="0"/>
              <a:t>‹#›</a:t>
            </a:fld>
            <a:endParaRPr lang="en-GB"/>
          </a:p>
        </p:txBody>
      </p:sp>
    </p:spTree>
    <p:extLst>
      <p:ext uri="{BB962C8B-B14F-4D97-AF65-F5344CB8AC3E}">
        <p14:creationId xmlns:p14="http://schemas.microsoft.com/office/powerpoint/2010/main" val="4254246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1EA1C8-0BA1-4F98-AF3E-2805A4109FEB}" type="datetimeFigureOut">
              <a:rPr lang="en-GB" smtClean="0"/>
              <a:t>07/05/2017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4CACE8-BE9A-47EB-9CC8-1213429F4786}" type="slidenum">
              <a:rPr lang="en-GB" smtClean="0"/>
              <a:t>‹#›</a:t>
            </a:fld>
            <a:endParaRPr lang="en-GB"/>
          </a:p>
        </p:txBody>
      </p:sp>
    </p:spTree>
    <p:extLst>
      <p:ext uri="{BB962C8B-B14F-4D97-AF65-F5344CB8AC3E}">
        <p14:creationId xmlns:p14="http://schemas.microsoft.com/office/powerpoint/2010/main" val="22012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1EA1C8-0BA1-4F98-AF3E-2805A4109FEB}" type="datetimeFigureOut">
              <a:rPr lang="en-GB" smtClean="0"/>
              <a:t>07/05/2017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4CACE8-BE9A-47EB-9CC8-1213429F4786}" type="slidenum">
              <a:rPr lang="en-GB" smtClean="0"/>
              <a:t>‹#›</a:t>
            </a:fld>
            <a:endParaRPr lang="en-GB"/>
          </a:p>
        </p:txBody>
      </p:sp>
    </p:spTree>
    <p:extLst>
      <p:ext uri="{BB962C8B-B14F-4D97-AF65-F5344CB8AC3E}">
        <p14:creationId xmlns:p14="http://schemas.microsoft.com/office/powerpoint/2010/main" val="2413412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1EA1C8-0BA1-4F98-AF3E-2805A4109FEB}" type="datetimeFigureOut">
              <a:rPr lang="en-GB" smtClean="0"/>
              <a:t>07/05/2017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4CACE8-BE9A-47EB-9CC8-1213429F4786}" type="slidenum">
              <a:rPr lang="en-GB" smtClean="0"/>
              <a:t>‹#›</a:t>
            </a:fld>
            <a:endParaRPr lang="en-GB"/>
          </a:p>
        </p:txBody>
      </p:sp>
    </p:spTree>
    <p:extLst>
      <p:ext uri="{BB962C8B-B14F-4D97-AF65-F5344CB8AC3E}">
        <p14:creationId xmlns:p14="http://schemas.microsoft.com/office/powerpoint/2010/main" val="1393192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1EA1C8-0BA1-4F98-AF3E-2805A4109FEB}" type="datetimeFigureOut">
              <a:rPr lang="en-GB" smtClean="0"/>
              <a:t>07/05/2017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4CACE8-BE9A-47EB-9CC8-1213429F4786}" type="slidenum">
              <a:rPr lang="en-GB" smtClean="0"/>
              <a:t>‹#›</a:t>
            </a:fld>
            <a:endParaRPr lang="en-GB"/>
          </a:p>
        </p:txBody>
      </p:sp>
    </p:spTree>
    <p:extLst>
      <p:ext uri="{BB962C8B-B14F-4D97-AF65-F5344CB8AC3E}">
        <p14:creationId xmlns:p14="http://schemas.microsoft.com/office/powerpoint/2010/main" val="1130285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1EA1C8-0BA1-4F98-AF3E-2805A4109FEB}" type="datetimeFigureOut">
              <a:rPr lang="en-GB" smtClean="0"/>
              <a:t>07/05/2017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4CACE8-BE9A-47EB-9CC8-1213429F4786}" type="slidenum">
              <a:rPr lang="en-GB" smtClean="0"/>
              <a:t>‹#›</a:t>
            </a:fld>
            <a:endParaRPr lang="en-GB"/>
          </a:p>
        </p:txBody>
      </p:sp>
    </p:spTree>
    <p:extLst>
      <p:ext uri="{BB962C8B-B14F-4D97-AF65-F5344CB8AC3E}">
        <p14:creationId xmlns:p14="http://schemas.microsoft.com/office/powerpoint/2010/main" val="592257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1EA1C8-0BA1-4F98-AF3E-2805A4109FEB}" type="datetimeFigureOut">
              <a:rPr lang="en-GB" smtClean="0"/>
              <a:t>07/05/2017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4CACE8-BE9A-47EB-9CC8-1213429F4786}" type="slidenum">
              <a:rPr lang="en-GB" smtClean="0"/>
              <a:t>‹#›</a:t>
            </a:fld>
            <a:endParaRPr lang="en-GB"/>
          </a:p>
        </p:txBody>
      </p:sp>
    </p:spTree>
    <p:extLst>
      <p:ext uri="{BB962C8B-B14F-4D97-AF65-F5344CB8AC3E}">
        <p14:creationId xmlns:p14="http://schemas.microsoft.com/office/powerpoint/2010/main" val="2212059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1EA1C8-0BA1-4F98-AF3E-2805A4109FEB}" type="datetimeFigureOut">
              <a:rPr lang="en-GB" smtClean="0"/>
              <a:t>07/05/2017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4CACE8-BE9A-47EB-9CC8-1213429F4786}" type="slidenum">
              <a:rPr lang="en-GB" smtClean="0"/>
              <a:t>‹#›</a:t>
            </a:fld>
            <a:endParaRPr lang="en-GB"/>
          </a:p>
        </p:txBody>
      </p:sp>
    </p:spTree>
    <p:extLst>
      <p:ext uri="{BB962C8B-B14F-4D97-AF65-F5344CB8AC3E}">
        <p14:creationId xmlns:p14="http://schemas.microsoft.com/office/powerpoint/2010/main" val="3996348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EA1C8-0BA1-4F98-AF3E-2805A4109FEB}" type="datetimeFigureOut">
              <a:rPr lang="en-GB" smtClean="0"/>
              <a:t>07/05/2017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4CACE8-BE9A-47EB-9CC8-1213429F4786}" type="slidenum">
              <a:rPr lang="en-GB" smtClean="0"/>
              <a:t>‹#›</a:t>
            </a:fld>
            <a:endParaRPr lang="en-GB"/>
          </a:p>
        </p:txBody>
      </p:sp>
    </p:spTree>
    <p:extLst>
      <p:ext uri="{BB962C8B-B14F-4D97-AF65-F5344CB8AC3E}">
        <p14:creationId xmlns:p14="http://schemas.microsoft.com/office/powerpoint/2010/main" val="1584596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8.gif"/></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1.xml"/><Relationship Id="rId5" Type="http://schemas.openxmlformats.org/officeDocument/2006/relationships/image" Target="../media/image17.gif"/><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6160194"/>
              </p:ext>
            </p:extLst>
          </p:nvPr>
        </p:nvGraphicFramePr>
        <p:xfrm>
          <a:off x="0" y="-20061"/>
          <a:ext cx="9144000" cy="6880882"/>
        </p:xfrm>
        <a:graphic>
          <a:graphicData uri="http://schemas.openxmlformats.org/drawingml/2006/table">
            <a:tbl>
              <a:tblPr firstRow="1" bandRow="1">
                <a:tableStyleId>{5940675A-B579-460E-94D1-54222C63F5DA}</a:tableStyleId>
              </a:tblPr>
              <a:tblGrid>
                <a:gridCol w="1493949"/>
                <a:gridCol w="2717443"/>
                <a:gridCol w="2127693"/>
                <a:gridCol w="2804915"/>
              </a:tblGrid>
              <a:tr h="275598">
                <a:tc gridSpan="4">
                  <a:txBody>
                    <a:bodyPr/>
                    <a:lstStyle/>
                    <a:p>
                      <a:pPr algn="ctr"/>
                      <a:r>
                        <a:rPr lang="en-GB" sz="1200" dirty="0" smtClean="0">
                          <a:solidFill>
                            <a:schemeClr val="bg1"/>
                          </a:solidFill>
                          <a:latin typeface="Arial Narrow" panose="020B0606020202030204" pitchFamily="34" charset="0"/>
                        </a:rPr>
                        <a:t>B1 Diet and exercise</a:t>
                      </a:r>
                      <a:endParaRPr lang="en-GB" sz="1200" dirty="0">
                        <a:solidFill>
                          <a:schemeClr val="bg1"/>
                        </a:solidFill>
                        <a:latin typeface="Arial Narrow" panose="020B0606020202030204" pitchFamily="34" charset="0"/>
                      </a:endParaRPr>
                    </a:p>
                  </a:txBody>
                  <a:tcPr>
                    <a:solidFill>
                      <a:schemeClr val="tx1"/>
                    </a:solidFill>
                  </a:tcPr>
                </a:tc>
                <a:tc hMerge="1">
                  <a:txBody>
                    <a:bodyPr/>
                    <a:lstStyle/>
                    <a:p>
                      <a:endParaRPr lang="en-GB" sz="500" dirty="0"/>
                    </a:p>
                  </a:txBody>
                  <a:tcPr/>
                </a:tc>
                <a:tc hMerge="1">
                  <a:txBody>
                    <a:bodyPr/>
                    <a:lstStyle/>
                    <a:p>
                      <a:endParaRPr lang="en-GB" sz="1200" dirty="0">
                        <a:latin typeface="Arial Narrow" panose="020B0606020202030204" pitchFamily="34" charset="0"/>
                      </a:endParaRPr>
                    </a:p>
                  </a:txBody>
                  <a:tcPr/>
                </a:tc>
                <a:tc hMerge="1">
                  <a:txBody>
                    <a:bodyPr/>
                    <a:lstStyle/>
                    <a:p>
                      <a:endParaRPr lang="en-GB" sz="1200" dirty="0">
                        <a:latin typeface="Arial Narrow" panose="020B0606020202030204" pitchFamily="34" charset="0"/>
                      </a:endParaRPr>
                    </a:p>
                  </a:txBody>
                  <a:tcPr/>
                </a:tc>
              </a:tr>
              <a:tr h="593626">
                <a:tc>
                  <a:txBody>
                    <a:bodyPr/>
                    <a:lstStyle/>
                    <a:p>
                      <a:r>
                        <a:rPr lang="en-GB" sz="1100" dirty="0" smtClean="0">
                          <a:latin typeface="Arial Narrow" panose="020B0606020202030204" pitchFamily="34" charset="0"/>
                        </a:rPr>
                        <a:t>What</a:t>
                      </a:r>
                      <a:r>
                        <a:rPr lang="en-GB" sz="1100" baseline="0" dirty="0" smtClean="0">
                          <a:latin typeface="Arial Narrow" panose="020B0606020202030204" pitchFamily="34" charset="0"/>
                        </a:rPr>
                        <a:t> is a healthy diet?</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baseline="0" dirty="0" smtClean="0">
                          <a:latin typeface="Arial Narrow" panose="020B0606020202030204" pitchFamily="34" charset="0"/>
                        </a:rPr>
                        <a:t>A diet that contains the right balance of nutrients and the right amount of energy for the person’s needs. </a:t>
                      </a:r>
                      <a:endParaRPr lang="en-GB" sz="1100" baseline="0" dirty="0">
                        <a:latin typeface="Arial Narrow" panose="020B0606020202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Define metabolic rate</a:t>
                      </a: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The speed at which chemical reactions are carried out inside body cells. </a:t>
                      </a:r>
                    </a:p>
                  </a:txBody>
                  <a:tcPr/>
                </a:tc>
              </a:tr>
              <a:tr h="933973">
                <a:tc>
                  <a:txBody>
                    <a:bodyPr/>
                    <a:lstStyle/>
                    <a:p>
                      <a:r>
                        <a:rPr lang="en-GB" sz="1100" dirty="0" smtClean="0">
                          <a:latin typeface="Arial Narrow" panose="020B0606020202030204" pitchFamily="34" charset="0"/>
                        </a:rPr>
                        <a:t>What are the main nutrients in a healthy diet and what are they needed for?</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baseline="0" dirty="0" smtClean="0">
                          <a:latin typeface="Arial Narrow" panose="020B0606020202030204" pitchFamily="34" charset="0"/>
                        </a:rPr>
                        <a:t>Fats for insulation and energy</a:t>
                      </a:r>
                    </a:p>
                    <a:p>
                      <a:r>
                        <a:rPr lang="en-GB" sz="1100" baseline="0" dirty="0" smtClean="0">
                          <a:latin typeface="Arial Narrow" panose="020B0606020202030204" pitchFamily="34" charset="0"/>
                        </a:rPr>
                        <a:t>Carbohydrates for energy</a:t>
                      </a:r>
                    </a:p>
                    <a:p>
                      <a:r>
                        <a:rPr lang="en-GB" sz="1100" baseline="0" dirty="0" smtClean="0">
                          <a:latin typeface="Arial Narrow" panose="020B0606020202030204" pitchFamily="34" charset="0"/>
                        </a:rPr>
                        <a:t>Proteins for growth and repair</a:t>
                      </a:r>
                    </a:p>
                    <a:p>
                      <a:r>
                        <a:rPr lang="en-GB" sz="1100" baseline="0" dirty="0" smtClean="0">
                          <a:latin typeface="Arial Narrow" panose="020B0606020202030204" pitchFamily="34" charset="0"/>
                        </a:rPr>
                        <a:t>Vitamins and minerals for health and to prevent deficiency diseases</a:t>
                      </a:r>
                      <a:endParaRPr lang="en-GB" sz="1100" baseline="0" dirty="0">
                        <a:latin typeface="Arial Narrow" panose="020B0606020202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What affects metabolic</a:t>
                      </a:r>
                      <a:r>
                        <a:rPr lang="en-GB" sz="1100" baseline="0" dirty="0" smtClean="0">
                          <a:latin typeface="Arial Narrow" panose="020B0606020202030204" pitchFamily="34" charset="0"/>
                        </a:rPr>
                        <a:t> rate?</a:t>
                      </a:r>
                      <a:endParaRPr lang="en-GB" sz="1100" dirty="0" smtClean="0">
                        <a:latin typeface="Arial Narrow" panose="020B060602020203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Age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Gender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Exercise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Genes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Proportion of muscle to fat in the body</a:t>
                      </a:r>
                    </a:p>
                  </a:txBody>
                  <a:tcPr/>
                </a:tc>
              </a:tr>
              <a:tr h="426193">
                <a:tc>
                  <a:txBody>
                    <a:bodyPr/>
                    <a:lstStyle/>
                    <a:p>
                      <a:r>
                        <a:rPr lang="en-GB" sz="1100" dirty="0" smtClean="0">
                          <a:latin typeface="Arial Narrow" panose="020B0606020202030204" pitchFamily="34" charset="0"/>
                        </a:rPr>
                        <a:t>What does an unhealthy diet lead to?</a:t>
                      </a: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Being malnourished.</a:t>
                      </a:r>
                    </a:p>
                  </a:txBody>
                  <a:tcPr/>
                </a:tc>
                <a:tc rowSpan="3">
                  <a:txBody>
                    <a:bodyPr/>
                    <a:lstStyle/>
                    <a:p>
                      <a:r>
                        <a:rPr lang="en-GB" sz="1100" dirty="0" smtClean="0">
                          <a:latin typeface="Arial Narrow" panose="020B0606020202030204" pitchFamily="34" charset="0"/>
                        </a:rPr>
                        <a:t>How do you lose weight?</a:t>
                      </a:r>
                      <a:endParaRPr lang="en-GB" sz="1100" dirty="0">
                        <a:latin typeface="Arial Narrow" panose="020B0606020202030204" pitchFamily="34" charset="0"/>
                      </a:endParaRPr>
                    </a:p>
                  </a:txBody>
                  <a:tcPr>
                    <a:solidFill>
                      <a:schemeClr val="bg1">
                        <a:lumMod val="85000"/>
                      </a:schemeClr>
                    </a:solid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Increase your metabolic rate through exercise.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The more you exercise, the more muscles you develop and so the proportion of muscle to fat changes.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Ensure your energy intake is less than your energy usage.</a:t>
                      </a:r>
                    </a:p>
                  </a:txBody>
                  <a:tcPr/>
                </a:tc>
              </a:tr>
              <a:tr h="597130">
                <a:tc>
                  <a:txBody>
                    <a:bodyPr/>
                    <a:lstStyle/>
                    <a:p>
                      <a:r>
                        <a:rPr lang="en-GB" sz="1100" dirty="0" smtClean="0">
                          <a:latin typeface="Arial Narrow" panose="020B0606020202030204" pitchFamily="34" charset="0"/>
                        </a:rPr>
                        <a:t>Give examples of being malnourished</a:t>
                      </a:r>
                      <a:endParaRPr lang="en-GB" sz="1100" dirty="0">
                        <a:latin typeface="Arial Narrow" panose="020B060602020203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Obese,</a:t>
                      </a:r>
                      <a:r>
                        <a:rPr lang="en-GB" sz="1100" baseline="0" dirty="0" smtClean="0">
                          <a:latin typeface="Arial Narrow" panose="020B0606020202030204" pitchFamily="34" charset="0"/>
                        </a:rPr>
                        <a:t> underweight, having scurvy or rickets, developing type 2 diabetes</a:t>
                      </a:r>
                      <a:endParaRPr lang="en-GB" sz="1100" dirty="0" smtClean="0">
                        <a:latin typeface="Arial Narrow" panose="020B060602020203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tc>
              </a:tr>
              <a:tr h="597130">
                <a:tc>
                  <a:txBody>
                    <a:bodyPr/>
                    <a:lstStyle/>
                    <a:p>
                      <a:r>
                        <a:rPr lang="en-GB" sz="1100" dirty="0" smtClean="0">
                          <a:latin typeface="Arial Narrow" panose="020B0606020202030204" pitchFamily="34" charset="0"/>
                        </a:rPr>
                        <a:t>What can obesity</a:t>
                      </a:r>
                      <a:r>
                        <a:rPr lang="en-GB" sz="1100" baseline="0" dirty="0" smtClean="0">
                          <a:latin typeface="Arial Narrow" panose="020B0606020202030204" pitchFamily="34" charset="0"/>
                        </a:rPr>
                        <a:t> lead to?</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Arthritis,</a:t>
                      </a:r>
                      <a:r>
                        <a:rPr lang="en-GB" sz="1100" baseline="0" dirty="0" smtClean="0">
                          <a:latin typeface="Arial Narrow" panose="020B0606020202030204" pitchFamily="34" charset="0"/>
                        </a:rPr>
                        <a:t> stroke, heart attack, blood clots, high blood pressure</a:t>
                      </a:r>
                      <a:endParaRPr lang="en-GB" sz="1100" dirty="0">
                        <a:latin typeface="Arial Narrow" panose="020B060602020203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vMerge="1">
                  <a:txBody>
                    <a:bodyPr/>
                    <a:lstStyle/>
                    <a:p>
                      <a:endParaRPr lang="en-GB" sz="1100" dirty="0">
                        <a:latin typeface="Arial Narrow" panose="020B0606020202030204" pitchFamily="34" charset="0"/>
                      </a:endParaRPr>
                    </a:p>
                  </a:txBody>
                  <a:tcPr/>
                </a:tc>
              </a:tr>
              <a:tr h="428709">
                <a:tc>
                  <a:txBody>
                    <a:bodyPr/>
                    <a:lstStyle/>
                    <a:p>
                      <a:r>
                        <a:rPr lang="en-GB" sz="1100" dirty="0" smtClean="0">
                          <a:latin typeface="Arial Narrow" panose="020B0606020202030204" pitchFamily="34" charset="0"/>
                        </a:rPr>
                        <a:t>What is cholesterol?</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A plaque like substance in the blood that can build up inside</a:t>
                      </a:r>
                      <a:r>
                        <a:rPr lang="en-GB" sz="1100" baseline="0" dirty="0" smtClean="0">
                          <a:latin typeface="Arial Narrow" panose="020B0606020202030204" pitchFamily="34" charset="0"/>
                        </a:rPr>
                        <a:t> arteries</a:t>
                      </a:r>
                      <a:endParaRPr lang="en-GB" sz="1100" dirty="0">
                        <a:latin typeface="Arial Narrow" panose="020B0606020202030204" pitchFamily="34" charset="0"/>
                      </a:endParaRPr>
                    </a:p>
                  </a:txBody>
                  <a:tcPr/>
                </a:tc>
                <a:tc rowSpan="5" gridSpan="2">
                  <a:txBody>
                    <a:bodyPr/>
                    <a:lstStyle/>
                    <a:p>
                      <a:endParaRPr lang="en-GB" sz="1100" dirty="0">
                        <a:latin typeface="Arial Narrow" panose="020B0606020202030204" pitchFamily="34" charset="0"/>
                      </a:endParaRPr>
                    </a:p>
                  </a:txBody>
                  <a:tcPr>
                    <a:solidFill>
                      <a:schemeClr val="bg1"/>
                    </a:solidFill>
                  </a:tcPr>
                </a:tc>
                <a:tc rowSpan="5"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tc>
              </a:tr>
              <a:tr h="597130">
                <a:tc>
                  <a:txBody>
                    <a:bodyPr/>
                    <a:lstStyle/>
                    <a:p>
                      <a:r>
                        <a:rPr lang="en-GB" sz="1100" dirty="0" smtClean="0">
                          <a:latin typeface="Arial Narrow" panose="020B0606020202030204" pitchFamily="34" charset="0"/>
                        </a:rPr>
                        <a:t>What determines how much cholesterol</a:t>
                      </a:r>
                      <a:r>
                        <a:rPr lang="en-GB" sz="1100" baseline="0" dirty="0" smtClean="0">
                          <a:latin typeface="Arial Narrow" panose="020B0606020202030204" pitchFamily="34" charset="0"/>
                        </a:rPr>
                        <a:t> you have in your blood?</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The genes in your liver (the liver produces cholesterol) and your</a:t>
                      </a:r>
                      <a:r>
                        <a:rPr lang="en-GB" sz="1100" baseline="0" dirty="0" smtClean="0">
                          <a:latin typeface="Arial Narrow" panose="020B0606020202030204" pitchFamily="34" charset="0"/>
                        </a:rPr>
                        <a:t> diet</a:t>
                      </a:r>
                      <a:endParaRPr lang="en-GB" sz="1100" dirty="0">
                        <a:latin typeface="Arial Narrow" panose="020B0606020202030204" pitchFamily="34" charset="0"/>
                      </a:endParaRPr>
                    </a:p>
                  </a:txBody>
                  <a:tcPr/>
                </a:tc>
                <a:tc gridSpan="2"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hMerge="1"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tc>
              </a:tr>
              <a:tr h="1263359">
                <a:tc>
                  <a:txBody>
                    <a:bodyPr/>
                    <a:lstStyle/>
                    <a:p>
                      <a:r>
                        <a:rPr lang="en-GB" sz="1100" dirty="0" smtClean="0">
                          <a:latin typeface="Arial Narrow" panose="020B0606020202030204" pitchFamily="34" charset="0"/>
                        </a:rPr>
                        <a:t>Why can cholesterol give you a heart</a:t>
                      </a:r>
                      <a:r>
                        <a:rPr lang="en-GB" sz="1100" baseline="0" dirty="0" smtClean="0">
                          <a:latin typeface="Arial Narrow" panose="020B0606020202030204" pitchFamily="34" charset="0"/>
                        </a:rPr>
                        <a:t> attack?</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As cholesterol builds</a:t>
                      </a:r>
                      <a:r>
                        <a:rPr lang="en-GB" sz="1100" baseline="0" dirty="0" smtClean="0">
                          <a:latin typeface="Arial Narrow" panose="020B0606020202030204" pitchFamily="34" charset="0"/>
                        </a:rPr>
                        <a:t> up inside the arteries leading to the heart, a blood clot can form and the heart is prevented from receiving oxygenated blood. This causes heart cells to die and the heart stops working fully. The result is a heart attack. Arteries supplying the heart with blood are called coronary arteries. </a:t>
                      </a:r>
                      <a:endParaRPr lang="en-GB" sz="1100" dirty="0">
                        <a:latin typeface="Arial Narrow" panose="020B0606020202030204" pitchFamily="34" charset="0"/>
                      </a:endParaRPr>
                    </a:p>
                  </a:txBody>
                  <a:tcPr/>
                </a:tc>
                <a:tc gridSpan="2"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hMerge="1"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tc>
              </a:tr>
              <a:tr h="568082">
                <a:tc>
                  <a:txBody>
                    <a:bodyPr/>
                    <a:lstStyle/>
                    <a:p>
                      <a:r>
                        <a:rPr lang="en-GB" sz="1100" dirty="0" smtClean="0">
                          <a:latin typeface="Arial Narrow" panose="020B0606020202030204" pitchFamily="34" charset="0"/>
                        </a:rPr>
                        <a:t>What are statins?</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Drugs that stop the liver from producing cholesterol.</a:t>
                      </a:r>
                      <a:endParaRPr lang="en-GB" sz="1100" dirty="0">
                        <a:latin typeface="Arial Narrow" panose="020B0606020202030204" pitchFamily="34" charset="0"/>
                      </a:endParaRPr>
                    </a:p>
                  </a:txBody>
                  <a:tcPr/>
                </a:tc>
                <a:tc gridSpan="2"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hMerge="1"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tc>
              </a:tr>
              <a:tr h="597130">
                <a:tc>
                  <a:txBody>
                    <a:bodyPr/>
                    <a:lstStyle/>
                    <a:p>
                      <a:r>
                        <a:rPr lang="en-GB" sz="1100" dirty="0" smtClean="0">
                          <a:latin typeface="Arial Narrow" panose="020B0606020202030204" pitchFamily="34" charset="0"/>
                        </a:rPr>
                        <a:t>Give</a:t>
                      </a:r>
                      <a:r>
                        <a:rPr lang="en-GB" sz="1100" baseline="0" dirty="0" smtClean="0">
                          <a:latin typeface="Arial Narrow" panose="020B0606020202030204" pitchFamily="34" charset="0"/>
                        </a:rPr>
                        <a:t> a disadvantage of using statins.</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People might not change their diet and lifestyle</a:t>
                      </a:r>
                      <a:r>
                        <a:rPr lang="en-GB" sz="1100" baseline="0" dirty="0" smtClean="0">
                          <a:latin typeface="Arial Narrow" panose="020B0606020202030204" pitchFamily="34" charset="0"/>
                        </a:rPr>
                        <a:t> and continue eating unhealthily. </a:t>
                      </a:r>
                      <a:endParaRPr lang="en-GB" sz="1100" dirty="0">
                        <a:latin typeface="Arial Narrow" panose="020B0606020202030204" pitchFamily="34" charset="0"/>
                      </a:endParaRPr>
                    </a:p>
                  </a:txBody>
                  <a:tcPr/>
                </a:tc>
                <a:tc gridSpan="2"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hMerge="1"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tc>
              </a:tr>
            </a:tbl>
          </a:graphicData>
        </a:graphic>
      </p:graphicFrame>
      <p:pic>
        <p:nvPicPr>
          <p:cNvPr id="7" name="Picture 6"/>
          <p:cNvPicPr>
            <a:picLocks noChangeAspect="1"/>
          </p:cNvPicPr>
          <p:nvPr/>
        </p:nvPicPr>
        <p:blipFill>
          <a:blip r:embed="rId2"/>
          <a:stretch>
            <a:fillRect/>
          </a:stretch>
        </p:blipFill>
        <p:spPr>
          <a:xfrm>
            <a:off x="4651997" y="3664702"/>
            <a:ext cx="1413537" cy="860152"/>
          </a:xfrm>
          <a:prstGeom prst="rect">
            <a:avLst/>
          </a:prstGeom>
        </p:spPr>
      </p:pic>
      <p:pic>
        <p:nvPicPr>
          <p:cNvPr id="8" name="Picture 2" descr="Image result for cholester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2738" y="3664702"/>
            <a:ext cx="2109021" cy="131813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mage result for coronary arter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2738" y="5033647"/>
            <a:ext cx="2300990" cy="168036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mage result for balanced diet plat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1981" y="4808911"/>
            <a:ext cx="1905103" cy="1905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1699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83976402"/>
              </p:ext>
            </p:extLst>
          </p:nvPr>
        </p:nvGraphicFramePr>
        <p:xfrm>
          <a:off x="0" y="-20062"/>
          <a:ext cx="9144000" cy="6861055"/>
        </p:xfrm>
        <a:graphic>
          <a:graphicData uri="http://schemas.openxmlformats.org/drawingml/2006/table">
            <a:tbl>
              <a:tblPr firstRow="1" bandRow="1">
                <a:tableStyleId>{5940675A-B579-460E-94D1-54222C63F5DA}</a:tableStyleId>
              </a:tblPr>
              <a:tblGrid>
                <a:gridCol w="1493949"/>
                <a:gridCol w="2717443"/>
                <a:gridCol w="2127693"/>
                <a:gridCol w="2804915"/>
              </a:tblGrid>
              <a:tr h="271758">
                <a:tc gridSpan="4">
                  <a:txBody>
                    <a:bodyPr/>
                    <a:lstStyle/>
                    <a:p>
                      <a:pPr algn="ctr"/>
                      <a:r>
                        <a:rPr lang="en-GB" sz="1200" dirty="0" smtClean="0">
                          <a:solidFill>
                            <a:schemeClr val="bg1"/>
                          </a:solidFill>
                          <a:latin typeface="Arial Narrow" panose="020B0606020202030204" pitchFamily="34" charset="0"/>
                        </a:rPr>
                        <a:t>B1 Drugs</a:t>
                      </a:r>
                      <a:endParaRPr lang="en-GB" sz="1200" dirty="0">
                        <a:solidFill>
                          <a:schemeClr val="bg1"/>
                        </a:solidFill>
                        <a:latin typeface="Arial Narrow" panose="020B0606020202030204" pitchFamily="34" charset="0"/>
                      </a:endParaRPr>
                    </a:p>
                  </a:txBody>
                  <a:tcPr>
                    <a:solidFill>
                      <a:schemeClr val="tx1"/>
                    </a:solidFill>
                  </a:tcPr>
                </a:tc>
                <a:tc hMerge="1">
                  <a:txBody>
                    <a:bodyPr/>
                    <a:lstStyle/>
                    <a:p>
                      <a:endParaRPr lang="en-GB" sz="500" dirty="0"/>
                    </a:p>
                  </a:txBody>
                  <a:tcPr/>
                </a:tc>
                <a:tc hMerge="1">
                  <a:txBody>
                    <a:bodyPr/>
                    <a:lstStyle/>
                    <a:p>
                      <a:endParaRPr lang="en-GB" sz="1200" dirty="0">
                        <a:latin typeface="Arial Narrow" panose="020B0606020202030204" pitchFamily="34" charset="0"/>
                      </a:endParaRPr>
                    </a:p>
                  </a:txBody>
                  <a:tcPr/>
                </a:tc>
                <a:tc hMerge="1">
                  <a:txBody>
                    <a:bodyPr/>
                    <a:lstStyle/>
                    <a:p>
                      <a:endParaRPr lang="en-GB" sz="1200" dirty="0">
                        <a:latin typeface="Arial Narrow" panose="020B0606020202030204" pitchFamily="34" charset="0"/>
                      </a:endParaRPr>
                    </a:p>
                  </a:txBody>
                  <a:tcPr/>
                </a:tc>
              </a:tr>
              <a:tr h="583178">
                <a:tc>
                  <a:txBody>
                    <a:bodyPr/>
                    <a:lstStyle/>
                    <a:p>
                      <a:r>
                        <a:rPr lang="en-GB" sz="1100" dirty="0" smtClean="0">
                          <a:latin typeface="Arial Narrow" panose="020B0606020202030204" pitchFamily="34" charset="0"/>
                        </a:rPr>
                        <a:t>What is a drug?</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baseline="0" dirty="0" smtClean="0">
                          <a:latin typeface="Arial Narrow" panose="020B0606020202030204" pitchFamily="34" charset="0"/>
                        </a:rPr>
                        <a:t>A chemical that changes chemical reactions in the body</a:t>
                      </a:r>
                      <a:endParaRPr lang="en-GB" sz="1100" baseline="0" dirty="0">
                        <a:latin typeface="Arial Narrow" panose="020B0606020202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What is happening in Phase 3 drug testing?</a:t>
                      </a: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The drug is given to many patients to determine the optimum dose. </a:t>
                      </a:r>
                    </a:p>
                  </a:txBody>
                  <a:tcPr/>
                </a:tc>
              </a:tr>
              <a:tr h="511791">
                <a:tc>
                  <a:txBody>
                    <a:bodyPr/>
                    <a:lstStyle/>
                    <a:p>
                      <a:r>
                        <a:rPr lang="en-GB" sz="1100" dirty="0" smtClean="0">
                          <a:latin typeface="Arial Narrow" panose="020B0606020202030204" pitchFamily="34" charset="0"/>
                        </a:rPr>
                        <a:t>Name recreational drugs that are legal</a:t>
                      </a:r>
                      <a:r>
                        <a:rPr lang="en-GB" sz="1100" baseline="0" dirty="0" smtClean="0">
                          <a:latin typeface="Arial Narrow" panose="020B0606020202030204" pitchFamily="34" charset="0"/>
                        </a:rPr>
                        <a:t> and illegal</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baseline="0" dirty="0" smtClean="0">
                          <a:latin typeface="Arial Narrow" panose="020B0606020202030204" pitchFamily="34" charset="0"/>
                        </a:rPr>
                        <a:t>Legal: alcohol, caffeine, nicotine</a:t>
                      </a:r>
                    </a:p>
                    <a:p>
                      <a:r>
                        <a:rPr lang="en-GB" sz="1100" baseline="0" dirty="0" smtClean="0">
                          <a:latin typeface="Arial Narrow" panose="020B0606020202030204" pitchFamily="34" charset="0"/>
                        </a:rPr>
                        <a:t>Illegal: heroine, cocaine, ecstasy, cannabis</a:t>
                      </a:r>
                      <a:endParaRPr lang="en-GB" sz="1100" baseline="0" dirty="0">
                        <a:latin typeface="Arial Narrow" panose="020B0606020202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What is a placebo?</a:t>
                      </a: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A dummy drug given to patients in Phase 3.</a:t>
                      </a:r>
                    </a:p>
                  </a:txBody>
                  <a:tcPr/>
                </a:tc>
              </a:tr>
              <a:tr h="624731">
                <a:tc rowSpan="2">
                  <a:txBody>
                    <a:bodyPr/>
                    <a:lstStyle/>
                    <a:p>
                      <a:r>
                        <a:rPr lang="en-GB" sz="1100" dirty="0" smtClean="0">
                          <a:latin typeface="Arial Narrow" panose="020B0606020202030204" pitchFamily="34" charset="0"/>
                        </a:rPr>
                        <a:t>Why are drugs dangerous?</a:t>
                      </a:r>
                    </a:p>
                  </a:txBody>
                  <a:tcPr>
                    <a:solidFill>
                      <a:schemeClr val="bg1">
                        <a:lumMod val="8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Because they</a:t>
                      </a:r>
                      <a:r>
                        <a:rPr lang="en-GB" sz="1100" baseline="0" dirty="0" smtClean="0">
                          <a:latin typeface="Arial Narrow" panose="020B0606020202030204" pitchFamily="34" charset="0"/>
                        </a:rPr>
                        <a:t> change the body chemistry, they lead to addiction. When you try and stop taking the drug you experience (painful) withdrawal symptoms. </a:t>
                      </a:r>
                      <a:endParaRPr lang="en-GB" sz="1100" dirty="0" smtClean="0">
                        <a:latin typeface="Arial Narrow" panose="020B0606020202030204" pitchFamily="34" charset="0"/>
                      </a:endParaRPr>
                    </a:p>
                  </a:txBody>
                  <a:tcPr/>
                </a:tc>
                <a:tc>
                  <a:txBody>
                    <a:bodyPr/>
                    <a:lstStyle/>
                    <a:p>
                      <a:r>
                        <a:rPr lang="en-GB" sz="1100" dirty="0" smtClean="0">
                          <a:latin typeface="Arial Narrow" panose="020B0606020202030204" pitchFamily="34" charset="0"/>
                        </a:rPr>
                        <a:t>What is a double blind trial?</a:t>
                      </a:r>
                      <a:r>
                        <a:rPr lang="en-GB" sz="1100" baseline="0" dirty="0" smtClean="0">
                          <a:latin typeface="Arial Narrow" panose="020B0606020202030204" pitchFamily="34" charset="0"/>
                        </a:rPr>
                        <a:t> </a:t>
                      </a:r>
                      <a:endParaRPr lang="en-GB" sz="1100" dirty="0">
                        <a:latin typeface="Arial Narrow" panose="020B060602020203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In Phase 3, some patients are given the drug and some are given a placebo. Neither the doctors nor the patients know who received the drug/placebo. </a:t>
                      </a:r>
                    </a:p>
                  </a:txBody>
                  <a:tcPr>
                    <a:solidFill>
                      <a:schemeClr val="bg1"/>
                    </a:solidFill>
                  </a:tcPr>
                </a:tc>
              </a:tr>
              <a:tr h="129702">
                <a:tc vMerge="1">
                  <a:txBody>
                    <a:bodyPr/>
                    <a:lstStyle/>
                    <a:p>
                      <a:endParaRPr lang="en-GB"/>
                    </a:p>
                  </a:txBody>
                  <a:tcPr/>
                </a:tc>
                <a:tc vMerge="1">
                  <a:txBody>
                    <a:bodyPr/>
                    <a:lstStyle/>
                    <a:p>
                      <a:endParaRPr lang="en-GB"/>
                    </a:p>
                  </a:txBody>
                  <a:tcPr/>
                </a:tc>
                <a:tc rowSpan="2">
                  <a:txBody>
                    <a:bodyPr/>
                    <a:lstStyle/>
                    <a:p>
                      <a:r>
                        <a:rPr lang="en-GB" sz="1100" dirty="0" smtClean="0">
                          <a:latin typeface="Arial Narrow" panose="020B0606020202030204" pitchFamily="34" charset="0"/>
                        </a:rPr>
                        <a:t>What was Thalidomide developed for?</a:t>
                      </a:r>
                      <a:endParaRPr lang="en-GB" sz="1100" dirty="0">
                        <a:latin typeface="Arial Narrow" panose="020B0606020202030204" pitchFamily="34" charset="0"/>
                      </a:endParaRPr>
                    </a:p>
                  </a:txBody>
                  <a:tcPr>
                    <a:solidFill>
                      <a:schemeClr val="bg1">
                        <a:lumMod val="85000"/>
                      </a:schemeClr>
                    </a:solidFill>
                  </a:tcPr>
                </a:tc>
                <a:tc rowSpan="2">
                  <a:txBody>
                    <a:bodyPr/>
                    <a:lstStyle/>
                    <a:p>
                      <a:r>
                        <a:rPr lang="en-GB" sz="1100" dirty="0" smtClean="0">
                          <a:latin typeface="Arial Narrow" panose="020B0606020202030204" pitchFamily="34" charset="0"/>
                        </a:rPr>
                        <a:t>As a sleeping pill</a:t>
                      </a:r>
                      <a:endParaRPr lang="en-GB" sz="1100" dirty="0">
                        <a:latin typeface="Arial Narrow" panose="020B0606020202030204" pitchFamily="34" charset="0"/>
                      </a:endParaRPr>
                    </a:p>
                  </a:txBody>
                  <a:tcPr>
                    <a:solidFill>
                      <a:schemeClr val="bg1"/>
                    </a:solidFill>
                  </a:tcPr>
                </a:tc>
              </a:tr>
              <a:tr h="186642">
                <a:tc rowSpan="3">
                  <a:txBody>
                    <a:bodyPr/>
                    <a:lstStyle/>
                    <a:p>
                      <a:r>
                        <a:rPr lang="en-GB" sz="1100" dirty="0" smtClean="0">
                          <a:latin typeface="Arial Narrow" panose="020B0606020202030204" pitchFamily="34" charset="0"/>
                        </a:rPr>
                        <a:t>Why do doctors have to prescribe drugs?</a:t>
                      </a:r>
                      <a:endParaRPr lang="en-GB" sz="1100" dirty="0">
                        <a:latin typeface="Arial Narrow" panose="020B0606020202030204" pitchFamily="34" charset="0"/>
                      </a:endParaRPr>
                    </a:p>
                  </a:txBody>
                  <a:tcPr>
                    <a:solidFill>
                      <a:schemeClr val="bg1">
                        <a:lumMod val="85000"/>
                      </a:schemeClr>
                    </a:solid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Because many medicines are addictive.</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tc>
              </a:tr>
              <a:tr h="422483">
                <a:tc vMerge="1">
                  <a:txBody>
                    <a:bodyPr/>
                    <a:lstStyle/>
                    <a:p>
                      <a:endParaRPr lang="en-GB"/>
                    </a:p>
                  </a:txBody>
                  <a:tcPr/>
                </a:tc>
                <a:tc vMerge="1">
                  <a:txBody>
                    <a:bodyPr/>
                    <a:lstStyle/>
                    <a:p>
                      <a:endParaRPr lang="en-GB"/>
                    </a:p>
                  </a:txBody>
                  <a:tcPr/>
                </a:tc>
                <a:tc>
                  <a:txBody>
                    <a:bodyPr/>
                    <a:lstStyle/>
                    <a:p>
                      <a:r>
                        <a:rPr lang="en-GB" sz="1100" dirty="0" smtClean="0">
                          <a:latin typeface="Arial Narrow" panose="020B0606020202030204" pitchFamily="34" charset="0"/>
                        </a:rPr>
                        <a:t>Why was Thalidomide</a:t>
                      </a:r>
                      <a:r>
                        <a:rPr lang="en-GB" sz="1100" baseline="0" dirty="0" smtClean="0">
                          <a:latin typeface="Arial Narrow" panose="020B0606020202030204" pitchFamily="34" charset="0"/>
                        </a:rPr>
                        <a:t> given to pregnant women?</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To treat</a:t>
                      </a:r>
                      <a:r>
                        <a:rPr lang="en-GB" sz="1100" baseline="0" dirty="0" smtClean="0">
                          <a:latin typeface="Arial Narrow" panose="020B0606020202030204" pitchFamily="34" charset="0"/>
                        </a:rPr>
                        <a:t> morning sickness</a:t>
                      </a:r>
                      <a:endParaRPr lang="en-GB" sz="1100" dirty="0">
                        <a:latin typeface="Arial Narrow" panose="020B0606020202030204" pitchFamily="34" charset="0"/>
                      </a:endParaRPr>
                    </a:p>
                  </a:txBody>
                  <a:tcPr>
                    <a:solidFill>
                      <a:schemeClr val="bg1"/>
                    </a:solidFill>
                  </a:tcPr>
                </a:tc>
              </a:tr>
              <a:tr h="0">
                <a:tc vMerge="1">
                  <a:txBody>
                    <a:bodyPr/>
                    <a:lstStyle/>
                    <a:p>
                      <a:endParaRPr lang="en-GB"/>
                    </a:p>
                  </a:txBody>
                  <a:tcPr/>
                </a:tc>
                <a:tc vMerge="1">
                  <a:txBody>
                    <a:bodyPr/>
                    <a:lstStyle/>
                    <a:p>
                      <a:endParaRPr lang="en-GB"/>
                    </a:p>
                  </a:txBody>
                  <a:tcPr/>
                </a:tc>
                <a:tc rowSpan="2">
                  <a:txBody>
                    <a:bodyPr/>
                    <a:lstStyle/>
                    <a:p>
                      <a:r>
                        <a:rPr lang="en-GB" sz="1100" dirty="0" smtClean="0">
                          <a:latin typeface="Arial Narrow" panose="020B0606020202030204" pitchFamily="34" charset="0"/>
                        </a:rPr>
                        <a:t>Side effects of Thalidomide on babies</a:t>
                      </a:r>
                      <a:endParaRPr lang="en-GB" sz="1100" dirty="0">
                        <a:latin typeface="Arial Narrow" panose="020B0606020202030204" pitchFamily="34" charset="0"/>
                      </a:endParaRPr>
                    </a:p>
                  </a:txBody>
                  <a:tcPr>
                    <a:solidFill>
                      <a:schemeClr val="bg1">
                        <a:lumMod val="85000"/>
                      </a:schemeClr>
                    </a:solidFill>
                  </a:tcPr>
                </a:tc>
                <a:tc rowSpan="2">
                  <a:txBody>
                    <a:bodyPr/>
                    <a:lstStyle/>
                    <a:p>
                      <a:r>
                        <a:rPr lang="en-GB" sz="1100" dirty="0" smtClean="0">
                          <a:latin typeface="Arial Narrow" panose="020B0606020202030204" pitchFamily="34" charset="0"/>
                        </a:rPr>
                        <a:t>Severe limb deformities</a:t>
                      </a:r>
                      <a:endParaRPr lang="en-GB" sz="1100" dirty="0">
                        <a:latin typeface="Arial Narrow" panose="020B0606020202030204" pitchFamily="34" charset="0"/>
                      </a:endParaRPr>
                    </a:p>
                  </a:txBody>
                  <a:tcPr>
                    <a:solidFill>
                      <a:schemeClr val="bg1"/>
                    </a:solidFill>
                  </a:tcPr>
                </a:tc>
              </a:tr>
              <a:tr h="259384">
                <a:tc rowSpan="2">
                  <a:txBody>
                    <a:bodyPr/>
                    <a:lstStyle/>
                    <a:p>
                      <a:r>
                        <a:rPr lang="en-GB" sz="1100" dirty="0" smtClean="0">
                          <a:latin typeface="Arial Narrow" panose="020B0606020202030204" pitchFamily="34" charset="0"/>
                        </a:rPr>
                        <a:t>Which</a:t>
                      </a:r>
                      <a:r>
                        <a:rPr lang="en-GB" sz="1100" baseline="0" dirty="0" smtClean="0">
                          <a:latin typeface="Arial Narrow" panose="020B0606020202030204" pitchFamily="34" charset="0"/>
                        </a:rPr>
                        <a:t> drugs have the biggest impact on society?</a:t>
                      </a:r>
                      <a:endParaRPr lang="en-GB" sz="1100" dirty="0">
                        <a:latin typeface="Arial Narrow" panose="020B0606020202030204" pitchFamily="34" charset="0"/>
                      </a:endParaRPr>
                    </a:p>
                  </a:txBody>
                  <a:tcPr>
                    <a:solidFill>
                      <a:schemeClr val="bg1">
                        <a:lumMod val="85000"/>
                      </a:schemeClr>
                    </a:solidFill>
                  </a:tcPr>
                </a:tc>
                <a:tc rowSpan="2">
                  <a:txBody>
                    <a:bodyPr/>
                    <a:lstStyle/>
                    <a:p>
                      <a:r>
                        <a:rPr lang="en-GB" sz="1100" dirty="0" smtClean="0">
                          <a:latin typeface="Arial Narrow" panose="020B0606020202030204" pitchFamily="34" charset="0"/>
                        </a:rPr>
                        <a:t>Legal recreational drugs because they are so easy</a:t>
                      </a:r>
                      <a:r>
                        <a:rPr lang="en-GB" sz="1100" baseline="0" dirty="0" smtClean="0">
                          <a:latin typeface="Arial Narrow" panose="020B0606020202030204" pitchFamily="34" charset="0"/>
                        </a:rPr>
                        <a:t> to get hold of and can be bought and consumed in large quantities.</a:t>
                      </a:r>
                      <a:endParaRPr lang="en-GB" sz="1100" dirty="0">
                        <a:latin typeface="Arial Narrow" panose="020B060602020203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vMerge="1">
                  <a:txBody>
                    <a:bodyPr/>
                    <a:lstStyle/>
                    <a:p>
                      <a:endParaRPr lang="en-GB" sz="1100" dirty="0">
                        <a:latin typeface="Arial Narrow" panose="020B0606020202030204" pitchFamily="34" charset="0"/>
                      </a:endParaRPr>
                    </a:p>
                  </a:txBody>
                  <a:tcPr/>
                </a:tc>
              </a:tr>
              <a:tr h="329426">
                <a:tc vMerge="1">
                  <a:txBody>
                    <a:bodyPr/>
                    <a:lstStyle/>
                    <a:p>
                      <a:endParaRPr lang="en-GB"/>
                    </a:p>
                  </a:txBody>
                  <a:tcPr/>
                </a:tc>
                <a:tc vMerge="1">
                  <a:txBody>
                    <a:bodyPr/>
                    <a:lstStyle/>
                    <a:p>
                      <a:endParaRPr lang="en-GB"/>
                    </a:p>
                  </a:txBody>
                  <a:tcPr/>
                </a:tc>
                <a:tc>
                  <a:txBody>
                    <a:bodyPr/>
                    <a:lstStyle/>
                    <a:p>
                      <a:r>
                        <a:rPr lang="en-GB" sz="1100" dirty="0" smtClean="0">
                          <a:latin typeface="Arial Narrow" panose="020B0606020202030204" pitchFamily="34" charset="0"/>
                        </a:rPr>
                        <a:t>Today’s use of Thalidomide</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To treat Leprosy</a:t>
                      </a:r>
                      <a:endParaRPr lang="en-GB" sz="1100" dirty="0">
                        <a:latin typeface="Arial Narrow" panose="020B0606020202030204" pitchFamily="34" charset="0"/>
                      </a:endParaRPr>
                    </a:p>
                  </a:txBody>
                  <a:tcPr>
                    <a:solidFill>
                      <a:schemeClr val="bg1"/>
                    </a:solidFill>
                  </a:tcPr>
                </a:tc>
              </a:tr>
              <a:tr h="422735">
                <a:tc>
                  <a:txBody>
                    <a:bodyPr/>
                    <a:lstStyle/>
                    <a:p>
                      <a:r>
                        <a:rPr lang="en-GB" sz="1100" dirty="0" smtClean="0">
                          <a:latin typeface="Arial Narrow" panose="020B0606020202030204" pitchFamily="34" charset="0"/>
                        </a:rPr>
                        <a:t>What are steroids</a:t>
                      </a:r>
                      <a:r>
                        <a:rPr lang="en-GB" sz="1100" baseline="0" dirty="0" smtClean="0">
                          <a:latin typeface="Arial Narrow" panose="020B0606020202030204" pitchFamily="34" charset="0"/>
                        </a:rPr>
                        <a:t> used for?</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To boost heart</a:t>
                      </a:r>
                      <a:r>
                        <a:rPr lang="en-GB" sz="1100" baseline="0" dirty="0" smtClean="0">
                          <a:latin typeface="Arial Narrow" panose="020B0606020202030204" pitchFamily="34" charset="0"/>
                        </a:rPr>
                        <a:t> rate and increase muscle growth. It is a performance enhancing drug.</a:t>
                      </a:r>
                      <a:endParaRPr lang="en-GB" sz="1100" dirty="0">
                        <a:latin typeface="Arial Narrow" panose="020B0606020202030204" pitchFamily="34" charset="0"/>
                      </a:endParaRPr>
                    </a:p>
                  </a:txBody>
                  <a:tcPr/>
                </a:tc>
                <a:tc rowSpan="6" gridSpan="2">
                  <a:txBody>
                    <a:bodyPr/>
                    <a:lstStyle/>
                    <a:p>
                      <a:endParaRPr lang="en-GB" sz="1100" dirty="0">
                        <a:latin typeface="Arial Narrow" panose="020B0606020202030204" pitchFamily="34" charset="0"/>
                      </a:endParaRPr>
                    </a:p>
                  </a:txBody>
                  <a:tcPr>
                    <a:solidFill>
                      <a:schemeClr val="bg1"/>
                    </a:solidFill>
                  </a:tcPr>
                </a:tc>
                <a:tc rowSpan="6"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tc>
              </a:tr>
              <a:tr h="588810">
                <a:tc>
                  <a:txBody>
                    <a:bodyPr/>
                    <a:lstStyle/>
                    <a:p>
                      <a:r>
                        <a:rPr lang="en-GB" sz="1100" dirty="0" smtClean="0">
                          <a:latin typeface="Arial Narrow" panose="020B0606020202030204" pitchFamily="34" charset="0"/>
                        </a:rPr>
                        <a:t>What are the dangers of cannabis?</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In some people it can lead to mental</a:t>
                      </a:r>
                      <a:r>
                        <a:rPr lang="en-GB" sz="1100" baseline="0" dirty="0" smtClean="0">
                          <a:latin typeface="Arial Narrow" panose="020B0606020202030204" pitchFamily="34" charset="0"/>
                        </a:rPr>
                        <a:t> illnesses such as paranoia, depression, schizophrenia. In men it can lead to infertility.</a:t>
                      </a:r>
                      <a:endParaRPr lang="en-GB" sz="1100" dirty="0">
                        <a:latin typeface="Arial Narrow" panose="020B0606020202030204" pitchFamily="34" charset="0"/>
                      </a:endParaRPr>
                    </a:p>
                  </a:txBody>
                  <a:tcPr/>
                </a:tc>
                <a:tc gridSpan="2"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hMerge="1"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tc>
              </a:tr>
              <a:tr h="620562">
                <a:tc>
                  <a:txBody>
                    <a:bodyPr/>
                    <a:lstStyle/>
                    <a:p>
                      <a:r>
                        <a:rPr lang="en-GB" sz="1100" dirty="0" smtClean="0">
                          <a:latin typeface="Arial Narrow" panose="020B0606020202030204" pitchFamily="34" charset="0"/>
                        </a:rPr>
                        <a:t>What is the impact of nicotine/caffeine</a:t>
                      </a:r>
                      <a:r>
                        <a:rPr lang="en-GB" sz="1100" baseline="0" dirty="0" smtClean="0">
                          <a:latin typeface="Arial Narrow" panose="020B0606020202030204" pitchFamily="34" charset="0"/>
                        </a:rPr>
                        <a:t> on the body?</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Both are stimulants and increase</a:t>
                      </a:r>
                      <a:r>
                        <a:rPr lang="en-GB" sz="1100" baseline="0" dirty="0" smtClean="0">
                          <a:latin typeface="Arial Narrow" panose="020B0606020202030204" pitchFamily="34" charset="0"/>
                        </a:rPr>
                        <a:t> the heart rate.</a:t>
                      </a:r>
                      <a:endParaRPr lang="en-GB" sz="1100" dirty="0">
                        <a:latin typeface="Arial Narrow" panose="020B0606020202030204" pitchFamily="34" charset="0"/>
                      </a:endParaRPr>
                    </a:p>
                  </a:txBody>
                  <a:tcPr/>
                </a:tc>
                <a:tc gridSpan="2"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hMerge="1"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tc>
              </a:tr>
              <a:tr h="620562">
                <a:tc>
                  <a:txBody>
                    <a:bodyPr/>
                    <a:lstStyle/>
                    <a:p>
                      <a:r>
                        <a:rPr lang="en-GB" sz="1100" dirty="0" smtClean="0">
                          <a:latin typeface="Arial Narrow" panose="020B0606020202030204" pitchFamily="34" charset="0"/>
                        </a:rPr>
                        <a:t>What do scientists</a:t>
                      </a:r>
                      <a:r>
                        <a:rPr lang="en-GB" sz="1100" baseline="0" dirty="0" smtClean="0">
                          <a:latin typeface="Arial Narrow" panose="020B0606020202030204" pitchFamily="34" charset="0"/>
                        </a:rPr>
                        <a:t> try to find out about drugs in pre-clinical testing?</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Tests are done on cells and tissues to check if the drug</a:t>
                      </a:r>
                      <a:r>
                        <a:rPr lang="en-GB" sz="1100" baseline="0" dirty="0" smtClean="0">
                          <a:latin typeface="Arial Narrow" panose="020B0606020202030204" pitchFamily="34" charset="0"/>
                        </a:rPr>
                        <a:t> is toxic to humans, to see if the drug works and to find potential side effects and doses.</a:t>
                      </a:r>
                      <a:endParaRPr lang="en-GB" sz="1100" dirty="0">
                        <a:latin typeface="Arial Narrow" panose="020B0606020202030204" pitchFamily="34" charset="0"/>
                      </a:endParaRPr>
                    </a:p>
                  </a:txBody>
                  <a:tcPr/>
                </a:tc>
                <a:tc gridSpan="2" vMerge="1">
                  <a:txBody>
                    <a:bodyPr/>
                    <a:lstStyle/>
                    <a:p>
                      <a:endParaRPr lang="en-GB"/>
                    </a:p>
                  </a:txBody>
                  <a:tcPr/>
                </a:tc>
                <a:tc hMerge="1" vMerge="1">
                  <a:txBody>
                    <a:bodyPr/>
                    <a:lstStyle/>
                    <a:p>
                      <a:endParaRPr lang="en-GB"/>
                    </a:p>
                  </a:txBody>
                  <a:tcPr/>
                </a:tc>
              </a:tr>
              <a:tr h="588458">
                <a:tc>
                  <a:txBody>
                    <a:bodyPr/>
                    <a:lstStyle/>
                    <a:p>
                      <a:r>
                        <a:rPr lang="en-GB" sz="1100" dirty="0" smtClean="0">
                          <a:latin typeface="Arial Narrow" panose="020B0606020202030204" pitchFamily="34" charset="0"/>
                        </a:rPr>
                        <a:t>What do scientists try to find out in Phase 1 testing?</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Healthy volunteers are given the drug</a:t>
                      </a:r>
                      <a:r>
                        <a:rPr lang="en-GB" sz="1100" baseline="0" dirty="0" smtClean="0">
                          <a:latin typeface="Arial Narrow" panose="020B0606020202030204" pitchFamily="34" charset="0"/>
                        </a:rPr>
                        <a:t> to see if there are any damaging side effects or interactions with other drugs. </a:t>
                      </a:r>
                      <a:endParaRPr lang="en-GB" sz="1100" dirty="0">
                        <a:latin typeface="Arial Narrow" panose="020B0606020202030204" pitchFamily="34" charset="0"/>
                      </a:endParaRPr>
                    </a:p>
                  </a:txBody>
                  <a:tcPr/>
                </a:tc>
                <a:tc gridSpan="2"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hMerge="1"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tc>
              </a:tr>
              <a:tr h="5888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What do scientists try to find out in Phase 2 testing?</a:t>
                      </a:r>
                    </a:p>
                  </a:txBody>
                  <a:tcPr>
                    <a:solidFill>
                      <a:schemeClr val="bg1">
                        <a:lumMod val="85000"/>
                      </a:schemeClr>
                    </a:solidFill>
                  </a:tcPr>
                </a:tc>
                <a:tc>
                  <a:txBody>
                    <a:bodyPr/>
                    <a:lstStyle/>
                    <a:p>
                      <a:r>
                        <a:rPr lang="en-GB" sz="1100" dirty="0" smtClean="0">
                          <a:latin typeface="Arial Narrow" panose="020B0606020202030204" pitchFamily="34" charset="0"/>
                        </a:rPr>
                        <a:t>The drug is given</a:t>
                      </a:r>
                      <a:r>
                        <a:rPr lang="en-GB" sz="1100" baseline="0" dirty="0" smtClean="0">
                          <a:latin typeface="Arial Narrow" panose="020B0606020202030204" pitchFamily="34" charset="0"/>
                        </a:rPr>
                        <a:t> to ill patients to see if the drug treats the disease. </a:t>
                      </a:r>
                      <a:endParaRPr lang="en-GB" sz="1100" dirty="0">
                        <a:latin typeface="Arial Narrow" panose="020B0606020202030204" pitchFamily="34" charset="0"/>
                      </a:endParaRPr>
                    </a:p>
                  </a:txBody>
                  <a:tcPr/>
                </a:tc>
                <a:tc gridSpan="2"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hMerge="1"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tc>
              </a:tr>
            </a:tbl>
          </a:graphicData>
        </a:graphic>
      </p:graphicFrame>
      <p:pic>
        <p:nvPicPr>
          <p:cNvPr id="1026" name="Picture 2" descr="Image result for clinical tria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9385" y="3540418"/>
            <a:ext cx="4822092" cy="3165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7575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59737574"/>
              </p:ext>
            </p:extLst>
          </p:nvPr>
        </p:nvGraphicFramePr>
        <p:xfrm>
          <a:off x="0" y="-20057"/>
          <a:ext cx="9152238" cy="6856642"/>
        </p:xfrm>
        <a:graphic>
          <a:graphicData uri="http://schemas.openxmlformats.org/drawingml/2006/table">
            <a:tbl>
              <a:tblPr firstRow="1" bandRow="1">
                <a:tableStyleId>{5940675A-B579-460E-94D1-54222C63F5DA}</a:tableStyleId>
              </a:tblPr>
              <a:tblGrid>
                <a:gridCol w="1493949"/>
                <a:gridCol w="2717443"/>
                <a:gridCol w="2127693"/>
                <a:gridCol w="2813153"/>
              </a:tblGrid>
              <a:tr h="270655">
                <a:tc gridSpan="4">
                  <a:txBody>
                    <a:bodyPr/>
                    <a:lstStyle/>
                    <a:p>
                      <a:pPr algn="ctr"/>
                      <a:r>
                        <a:rPr lang="en-GB" sz="1200" dirty="0" smtClean="0">
                          <a:solidFill>
                            <a:schemeClr val="bg1"/>
                          </a:solidFill>
                          <a:latin typeface="Arial Narrow" panose="020B0606020202030204" pitchFamily="34" charset="0"/>
                        </a:rPr>
                        <a:t>B1 Variation, Reproduction and new technologies</a:t>
                      </a:r>
                      <a:endParaRPr lang="en-GB" sz="1200" dirty="0">
                        <a:solidFill>
                          <a:schemeClr val="bg1"/>
                        </a:solidFill>
                        <a:latin typeface="Arial Narrow" panose="020B0606020202030204" pitchFamily="34" charset="0"/>
                      </a:endParaRPr>
                    </a:p>
                  </a:txBody>
                  <a:tcPr>
                    <a:solidFill>
                      <a:schemeClr val="tx1"/>
                    </a:solidFill>
                  </a:tcPr>
                </a:tc>
                <a:tc hMerge="1">
                  <a:txBody>
                    <a:bodyPr/>
                    <a:lstStyle/>
                    <a:p>
                      <a:endParaRPr lang="en-GB" sz="500" dirty="0"/>
                    </a:p>
                  </a:txBody>
                  <a:tcPr/>
                </a:tc>
                <a:tc hMerge="1">
                  <a:txBody>
                    <a:bodyPr/>
                    <a:lstStyle/>
                    <a:p>
                      <a:endParaRPr lang="en-GB" sz="1200" dirty="0">
                        <a:latin typeface="Arial Narrow" panose="020B0606020202030204" pitchFamily="34" charset="0"/>
                      </a:endParaRPr>
                    </a:p>
                  </a:txBody>
                  <a:tcPr/>
                </a:tc>
                <a:tc hMerge="1">
                  <a:txBody>
                    <a:bodyPr/>
                    <a:lstStyle/>
                    <a:p>
                      <a:endParaRPr lang="en-GB" sz="1200" dirty="0">
                        <a:latin typeface="Arial Narrow" panose="020B0606020202030204" pitchFamily="34" charset="0"/>
                      </a:endParaRPr>
                    </a:p>
                  </a:txBody>
                  <a:tcPr/>
                </a:tc>
              </a:tr>
              <a:tr h="487142">
                <a:tc>
                  <a:txBody>
                    <a:bodyPr/>
                    <a:lstStyle/>
                    <a:p>
                      <a:r>
                        <a:rPr lang="en-GB" sz="1100" dirty="0" smtClean="0">
                          <a:latin typeface="Arial Narrow" panose="020B0606020202030204" pitchFamily="34" charset="0"/>
                        </a:rPr>
                        <a:t>What are chromosomes and where are they?</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baseline="0" dirty="0" smtClean="0">
                          <a:latin typeface="Arial Narrow" panose="020B0606020202030204" pitchFamily="34" charset="0"/>
                        </a:rPr>
                        <a:t>Chromosomes are coiled up pieces of DNA which are found inside the nucleus of every cell. </a:t>
                      </a:r>
                      <a:endParaRPr lang="en-GB" sz="1100" baseline="0" dirty="0">
                        <a:latin typeface="Arial Narrow" panose="020B0606020202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Tissue cultures</a:t>
                      </a: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Remove some plant cells. Grow these cells into new plants in the lab (large scale cloning method) </a:t>
                      </a:r>
                    </a:p>
                  </a:txBody>
                  <a:tcPr/>
                </a:tc>
              </a:tr>
              <a:tr h="586418">
                <a:tc>
                  <a:txBody>
                    <a:bodyPr/>
                    <a:lstStyle/>
                    <a:p>
                      <a:r>
                        <a:rPr lang="en-GB" sz="1100" dirty="0" smtClean="0">
                          <a:latin typeface="Arial Narrow" panose="020B0606020202030204" pitchFamily="34" charset="0"/>
                        </a:rPr>
                        <a:t>What are genes and what</a:t>
                      </a:r>
                      <a:r>
                        <a:rPr lang="en-GB" sz="1100" baseline="0" dirty="0" smtClean="0">
                          <a:latin typeface="Arial Narrow" panose="020B0606020202030204" pitchFamily="34" charset="0"/>
                        </a:rPr>
                        <a:t> is their purpose?</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baseline="0" dirty="0" smtClean="0">
                          <a:latin typeface="Arial Narrow" panose="020B0606020202030204" pitchFamily="34" charset="0"/>
                        </a:rPr>
                        <a:t>Genes are sections of chromosomes. Genes give us our characteristics. Different genes cause different characteristics. </a:t>
                      </a:r>
                      <a:endParaRPr lang="en-GB" sz="1100" baseline="0" dirty="0">
                        <a:latin typeface="Arial Narrow" panose="020B0606020202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Embryo cloning</a:t>
                      </a: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Remove unspecialised cells from an embryo. Grow each cell into a new embryo and transplant this into womb of host mother. </a:t>
                      </a:r>
                    </a:p>
                  </a:txBody>
                  <a:tcPr/>
                </a:tc>
              </a:tr>
              <a:tr h="717275">
                <a:tc>
                  <a:txBody>
                    <a:bodyPr/>
                    <a:lstStyle/>
                    <a:p>
                      <a:r>
                        <a:rPr lang="en-GB" sz="1100" dirty="0" smtClean="0">
                          <a:latin typeface="Arial Narrow" panose="020B0606020202030204" pitchFamily="34" charset="0"/>
                        </a:rPr>
                        <a:t>What is sexual reproduction?</a:t>
                      </a: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When a male and female gamete meet and fuse. Two parents are needed.</a:t>
                      </a:r>
                    </a:p>
                  </a:txBody>
                  <a:tcPr/>
                </a:tc>
                <a:tc rowSpan="2">
                  <a:txBody>
                    <a:bodyPr/>
                    <a:lstStyle/>
                    <a:p>
                      <a:r>
                        <a:rPr lang="en-GB" sz="1100" dirty="0" smtClean="0">
                          <a:latin typeface="Arial Narrow" panose="020B0606020202030204" pitchFamily="34" charset="0"/>
                        </a:rPr>
                        <a:t>Adult cell cloning. </a:t>
                      </a:r>
                      <a:endParaRPr lang="en-GB" sz="1100" dirty="0">
                        <a:latin typeface="Arial Narrow" panose="020B0606020202030204" pitchFamily="34" charset="0"/>
                      </a:endParaRPr>
                    </a:p>
                  </a:txBody>
                  <a:tcPr>
                    <a:solidFill>
                      <a:schemeClr val="bg1">
                        <a:lumMod val="8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Remove nucleus from egg cell. Remove nucleus from adult body cell and transfer into empty egg cell. Electrocute cell so it starts to divide and form an embryo. Transplant the embryo into womb of host mother. </a:t>
                      </a:r>
                    </a:p>
                  </a:txBody>
                  <a:tcPr>
                    <a:solidFill>
                      <a:schemeClr val="bg1"/>
                    </a:solidFill>
                  </a:tcPr>
                </a:tc>
              </a:tr>
              <a:tr h="191151">
                <a:tc rowSpan="2">
                  <a:txBody>
                    <a:bodyPr/>
                    <a:lstStyle/>
                    <a:p>
                      <a:r>
                        <a:rPr lang="en-GB" sz="1100" dirty="0" smtClean="0">
                          <a:latin typeface="Arial Narrow" panose="020B0606020202030204" pitchFamily="34" charset="0"/>
                        </a:rPr>
                        <a:t>What is asexual reproduction?</a:t>
                      </a:r>
                      <a:endParaRPr lang="en-GB" sz="1100" dirty="0">
                        <a:latin typeface="Arial Narrow" panose="020B0606020202030204" pitchFamily="34" charset="0"/>
                      </a:endParaRPr>
                    </a:p>
                  </a:txBody>
                  <a:tcPr>
                    <a:solidFill>
                      <a:schemeClr val="bg1">
                        <a:lumMod val="8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When the</a:t>
                      </a:r>
                      <a:r>
                        <a:rPr lang="en-GB" sz="1100" baseline="0" dirty="0" smtClean="0">
                          <a:latin typeface="Arial Narrow" panose="020B0606020202030204" pitchFamily="34" charset="0"/>
                        </a:rPr>
                        <a:t> genetic material of one parent is cloned. </a:t>
                      </a:r>
                      <a:endParaRPr lang="en-GB" sz="1100" dirty="0" smtClean="0">
                        <a:latin typeface="Arial Narrow" panose="020B060602020203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tc>
              </a:tr>
              <a:tr h="401674">
                <a:tc vMerge="1">
                  <a:txBody>
                    <a:bodyPr/>
                    <a:lstStyle/>
                    <a:p>
                      <a:endParaRPr lang="en-GB"/>
                    </a:p>
                  </a:txBody>
                  <a:tcPr/>
                </a:tc>
                <a:tc vMerge="1">
                  <a:txBody>
                    <a:bodyPr/>
                    <a:lstStyle/>
                    <a:p>
                      <a:endParaRPr lang="en-GB"/>
                    </a:p>
                  </a:txBody>
                  <a:tcPr/>
                </a:tc>
                <a:tc rowSpan="2">
                  <a:txBody>
                    <a:bodyPr/>
                    <a:lstStyle/>
                    <a:p>
                      <a:r>
                        <a:rPr lang="en-GB" sz="1100" dirty="0" smtClean="0">
                          <a:latin typeface="Arial Narrow" panose="020B0606020202030204" pitchFamily="34" charset="0"/>
                        </a:rPr>
                        <a:t>Animal cloning advantages</a:t>
                      </a:r>
                      <a:endParaRPr lang="en-GB" sz="1100" dirty="0">
                        <a:latin typeface="Arial Narrow" panose="020B0606020202030204" pitchFamily="34" charset="0"/>
                      </a:endParaRPr>
                    </a:p>
                  </a:txBody>
                  <a:tcPr>
                    <a:solidFill>
                      <a:schemeClr val="bg1">
                        <a:lumMod val="85000"/>
                      </a:schemeClr>
                    </a:solidFill>
                  </a:tcPr>
                </a:tc>
                <a:tc rowSpan="2">
                  <a:txBody>
                    <a:bodyPr/>
                    <a:lstStyle/>
                    <a:p>
                      <a:r>
                        <a:rPr lang="en-GB" sz="1100" dirty="0" smtClean="0">
                          <a:latin typeface="Arial Narrow" panose="020B0606020202030204" pitchFamily="34" charset="0"/>
                        </a:rPr>
                        <a:t>Animals that have medicinal properties can be cloned and used for humans. </a:t>
                      </a:r>
                    </a:p>
                    <a:p>
                      <a:r>
                        <a:rPr lang="en-GB" sz="1100" dirty="0" smtClean="0">
                          <a:latin typeface="Arial Narrow" panose="020B0606020202030204" pitchFamily="34" charset="0"/>
                        </a:rPr>
                        <a:t>Loved pets</a:t>
                      </a:r>
                      <a:r>
                        <a:rPr lang="en-GB" sz="1100" baseline="0" dirty="0" smtClean="0">
                          <a:latin typeface="Arial Narrow" panose="020B0606020202030204" pitchFamily="34" charset="0"/>
                        </a:rPr>
                        <a:t> are cloned.</a:t>
                      </a:r>
                    </a:p>
                    <a:p>
                      <a:r>
                        <a:rPr lang="en-GB" sz="1100" baseline="0" dirty="0" smtClean="0">
                          <a:latin typeface="Arial Narrow" panose="020B0606020202030204" pitchFamily="34" charset="0"/>
                        </a:rPr>
                        <a:t>Animals can be saved from extinction.</a:t>
                      </a:r>
                      <a:endParaRPr lang="en-GB" sz="1100" dirty="0">
                        <a:latin typeface="Arial Narrow" panose="020B0606020202030204" pitchFamily="34" charset="0"/>
                      </a:endParaRPr>
                    </a:p>
                  </a:txBody>
                  <a:tcPr>
                    <a:solidFill>
                      <a:schemeClr val="bg1"/>
                    </a:solidFill>
                  </a:tcPr>
                </a:tc>
              </a:tr>
              <a:tr h="3652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What is a gamete?</a:t>
                      </a: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A sex cell. E.g. sperm, egg cell</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vMerge="1">
                  <a:txBody>
                    <a:bodyPr/>
                    <a:lstStyle/>
                    <a:p>
                      <a:endParaRPr lang="en-GB" sz="1100" dirty="0">
                        <a:latin typeface="Arial Narrow" panose="020B0606020202030204" pitchFamily="34" charset="0"/>
                      </a:endParaRPr>
                    </a:p>
                  </a:txBody>
                  <a:tcPr/>
                </a:tc>
              </a:tr>
              <a:tr h="5864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Advantage</a:t>
                      </a:r>
                      <a:r>
                        <a:rPr lang="en-GB" sz="1100" baseline="0" dirty="0" smtClean="0">
                          <a:latin typeface="Arial Narrow" panose="020B0606020202030204" pitchFamily="34" charset="0"/>
                        </a:rPr>
                        <a:t> of sexual reproduction</a:t>
                      </a:r>
                      <a:endParaRPr lang="en-GB" sz="1100" dirty="0" smtClean="0">
                        <a:latin typeface="Arial Narrow" panose="020B060602020203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Leads</a:t>
                      </a:r>
                      <a:r>
                        <a:rPr lang="en-GB" sz="1100" baseline="0" dirty="0" smtClean="0">
                          <a:latin typeface="Arial Narrow" panose="020B0606020202030204" pitchFamily="34" charset="0"/>
                        </a:rPr>
                        <a:t> to variety which means the species is more likely to survive if there is a change in conditions to the environment.</a:t>
                      </a:r>
                      <a:endParaRPr lang="en-GB" sz="1100" dirty="0" smtClean="0">
                        <a:latin typeface="Arial Narrow" panose="020B0606020202030204" pitchFamily="34" charset="0"/>
                      </a:endParaRPr>
                    </a:p>
                  </a:txBody>
                  <a:tcPr/>
                </a:tc>
                <a:tc>
                  <a:txBody>
                    <a:bodyPr/>
                    <a:lstStyle/>
                    <a:p>
                      <a:r>
                        <a:rPr lang="en-GB" sz="1100" dirty="0" smtClean="0">
                          <a:latin typeface="Arial Narrow" panose="020B0606020202030204" pitchFamily="34" charset="0"/>
                        </a:rPr>
                        <a:t>Animal</a:t>
                      </a:r>
                      <a:r>
                        <a:rPr lang="en-GB" sz="1100" baseline="0" dirty="0" smtClean="0">
                          <a:latin typeface="Arial Narrow" panose="020B0606020202030204" pitchFamily="34" charset="0"/>
                        </a:rPr>
                        <a:t> cloning disadvantages</a:t>
                      </a:r>
                      <a:endParaRPr lang="en-GB" sz="1100" dirty="0">
                        <a:latin typeface="Arial Narrow" panose="020B060602020203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Lack of variety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Unethical </a:t>
                      </a:r>
                    </a:p>
                  </a:txBody>
                  <a:tcPr>
                    <a:solidFill>
                      <a:schemeClr val="bg1"/>
                    </a:solidFill>
                  </a:tcPr>
                </a:tc>
              </a:tr>
              <a:tr h="5598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Disadvantage</a:t>
                      </a:r>
                      <a:r>
                        <a:rPr lang="en-GB" sz="1100" baseline="0" dirty="0" smtClean="0">
                          <a:latin typeface="Arial Narrow" panose="020B0606020202030204" pitchFamily="34" charset="0"/>
                        </a:rPr>
                        <a:t> of sexual reproduction</a:t>
                      </a:r>
                      <a:endParaRPr lang="en-GB" sz="1100" dirty="0" smtClean="0">
                        <a:latin typeface="Arial Narrow" panose="020B060602020203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Slow; you need to wait for a male and female gamete to meet and fuse. </a:t>
                      </a: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How does genetic engineering work?</a:t>
                      </a:r>
                    </a:p>
                  </a:txBody>
                  <a:tcPr>
                    <a:solidFill>
                      <a:schemeClr val="bg1">
                        <a:lumMod val="8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Use enzyme to cut out</a:t>
                      </a:r>
                      <a:r>
                        <a:rPr lang="en-GB" sz="1100" baseline="0" dirty="0" smtClean="0">
                          <a:latin typeface="Arial Narrow" panose="020B0606020202030204" pitchFamily="34" charset="0"/>
                        </a:rPr>
                        <a:t> desired gene. Insert the gene into bacteria DNA (plasmid). Wait for the bacteria to multiply.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Gene can also be directly inserted into plant and animal DNA.</a:t>
                      </a:r>
                      <a:endParaRPr lang="en-GB" sz="1100" dirty="0" smtClean="0">
                        <a:latin typeface="Arial Narrow" panose="020B0606020202030204" pitchFamily="34" charset="0"/>
                      </a:endParaRPr>
                    </a:p>
                  </a:txBody>
                  <a:tcPr>
                    <a:solidFill>
                      <a:schemeClr val="bg1"/>
                    </a:solidFill>
                  </a:tcPr>
                </a:tc>
              </a:tr>
              <a:tr h="348617">
                <a:tc rowSpan="2">
                  <a:txBody>
                    <a:bodyPr/>
                    <a:lstStyle/>
                    <a:p>
                      <a:r>
                        <a:rPr lang="en-GB" sz="1100" dirty="0" smtClean="0">
                          <a:latin typeface="Arial Narrow" panose="020B0606020202030204" pitchFamily="34" charset="0"/>
                        </a:rPr>
                        <a:t>Advantage of a</a:t>
                      </a:r>
                      <a:r>
                        <a:rPr lang="en-GB" sz="1100" baseline="0" dirty="0" smtClean="0">
                          <a:latin typeface="Arial Narrow" panose="020B0606020202030204" pitchFamily="34" charset="0"/>
                        </a:rPr>
                        <a:t>sexual reproduction</a:t>
                      </a:r>
                      <a:endParaRPr lang="en-GB" sz="1100" dirty="0">
                        <a:latin typeface="Arial Narrow" panose="020B0606020202030204" pitchFamily="34" charset="0"/>
                      </a:endParaRPr>
                    </a:p>
                  </a:txBody>
                  <a:tcPr>
                    <a:solidFill>
                      <a:schemeClr val="bg1">
                        <a:lumMod val="85000"/>
                      </a:schemeClr>
                    </a:solidFill>
                  </a:tcPr>
                </a:tc>
                <a:tc rowSpan="2">
                  <a:txBody>
                    <a:bodyPr/>
                    <a:lstStyle/>
                    <a:p>
                      <a:r>
                        <a:rPr lang="en-GB" sz="1100" dirty="0" smtClean="0">
                          <a:latin typeface="Arial Narrow" panose="020B0606020202030204" pitchFamily="34" charset="0"/>
                        </a:rPr>
                        <a:t>Cheap and quick. Thousands of identical plants can be grown in the lab to</a:t>
                      </a:r>
                      <a:r>
                        <a:rPr lang="en-GB" sz="1100" baseline="0" dirty="0" smtClean="0">
                          <a:latin typeface="Arial Narrow" panose="020B0606020202030204" pitchFamily="34" charset="0"/>
                        </a:rPr>
                        <a:t> be sold.</a:t>
                      </a:r>
                      <a:endParaRPr lang="en-GB" sz="1100" dirty="0">
                        <a:latin typeface="Arial Narrow" panose="020B060602020203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tc>
              </a:tr>
              <a:tr h="509349">
                <a:tc vMerge="1">
                  <a:txBody>
                    <a:bodyPr/>
                    <a:lstStyle/>
                    <a:p>
                      <a:endParaRPr lang="en-GB"/>
                    </a:p>
                  </a:txBody>
                  <a:tcPr/>
                </a:tc>
                <a:tc vMerge="1">
                  <a:txBody>
                    <a:bodyPr/>
                    <a:lstStyle/>
                    <a:p>
                      <a:endParaRPr lang="en-GB"/>
                    </a:p>
                  </a:txBody>
                  <a:tcPr/>
                </a:tc>
                <a:tc>
                  <a:txBody>
                    <a:bodyPr/>
                    <a:lstStyle/>
                    <a:p>
                      <a:r>
                        <a:rPr lang="en-GB" sz="1100" dirty="0" smtClean="0">
                          <a:latin typeface="Arial Narrow" panose="020B0606020202030204" pitchFamily="34" charset="0"/>
                        </a:rPr>
                        <a:t>Genetic</a:t>
                      </a:r>
                      <a:r>
                        <a:rPr lang="en-GB" sz="1100" baseline="0" dirty="0" smtClean="0">
                          <a:latin typeface="Arial Narrow" panose="020B0606020202030204" pitchFamily="34" charset="0"/>
                        </a:rPr>
                        <a:t> engineering advantages</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Increases</a:t>
                      </a:r>
                      <a:r>
                        <a:rPr lang="en-GB" sz="1100" baseline="0" dirty="0" smtClean="0">
                          <a:latin typeface="Arial Narrow" panose="020B0606020202030204" pitchFamily="34" charset="0"/>
                        </a:rPr>
                        <a:t> crop yield as the GM crops are resistant to insects and herbicides (</a:t>
                      </a:r>
                      <a:r>
                        <a:rPr lang="en-GB" sz="1100" baseline="0" dirty="0" err="1" smtClean="0">
                          <a:latin typeface="Arial Narrow" panose="020B0606020202030204" pitchFamily="34" charset="0"/>
                        </a:rPr>
                        <a:t>weedkillers</a:t>
                      </a:r>
                      <a:r>
                        <a:rPr lang="en-GB" sz="1100" baseline="0" dirty="0" smtClean="0">
                          <a:latin typeface="Arial Narrow" panose="020B0606020202030204" pitchFamily="34" charset="0"/>
                        </a:rPr>
                        <a:t>)</a:t>
                      </a:r>
                      <a:endParaRPr lang="en-GB" sz="1100" dirty="0">
                        <a:latin typeface="Arial Narrow" panose="020B0606020202030204" pitchFamily="34" charset="0"/>
                      </a:endParaRPr>
                    </a:p>
                  </a:txBody>
                  <a:tcPr>
                    <a:solidFill>
                      <a:schemeClr val="bg1"/>
                    </a:solidFill>
                  </a:tcPr>
                </a:tc>
              </a:tr>
              <a:tr h="586418">
                <a:tc>
                  <a:txBody>
                    <a:bodyPr/>
                    <a:lstStyle/>
                    <a:p>
                      <a:r>
                        <a:rPr lang="en-GB" sz="1100" dirty="0" smtClean="0">
                          <a:latin typeface="Arial Narrow" panose="020B0606020202030204" pitchFamily="34" charset="0"/>
                        </a:rPr>
                        <a:t>Disadvantage</a:t>
                      </a:r>
                      <a:r>
                        <a:rPr lang="en-GB" sz="1100" baseline="0" dirty="0" smtClean="0">
                          <a:latin typeface="Arial Narrow" panose="020B0606020202030204" pitchFamily="34" charset="0"/>
                        </a:rPr>
                        <a:t> of asexual reproduction</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No variety.</a:t>
                      </a:r>
                      <a:r>
                        <a:rPr lang="en-GB" sz="1100" baseline="0" dirty="0" smtClean="0">
                          <a:latin typeface="Arial Narrow" panose="020B0606020202030204" pitchFamily="34" charset="0"/>
                        </a:rPr>
                        <a:t> This means a change in the environmental conditions could wipe out an entire species. </a:t>
                      </a:r>
                      <a:endParaRPr lang="en-GB" sz="1100" dirty="0">
                        <a:latin typeface="Arial Narrow" panose="020B0606020202030204" pitchFamily="34" charset="0"/>
                      </a:endParaRPr>
                    </a:p>
                  </a:txBody>
                  <a:tcPr/>
                </a:tc>
                <a:tc>
                  <a:txBody>
                    <a:bodyPr/>
                    <a:lstStyle/>
                    <a:p>
                      <a:r>
                        <a:rPr lang="en-GB" sz="1100" dirty="0" smtClean="0">
                          <a:latin typeface="Arial Narrow" panose="020B0606020202030204" pitchFamily="34" charset="0"/>
                        </a:rPr>
                        <a:t>Genetic</a:t>
                      </a:r>
                      <a:r>
                        <a:rPr lang="en-GB" sz="1100" baseline="0" dirty="0" smtClean="0">
                          <a:latin typeface="Arial Narrow" panose="020B0606020202030204" pitchFamily="34" charset="0"/>
                        </a:rPr>
                        <a:t> engineering disadvantages</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We don’t know if GM crops have an impact</a:t>
                      </a:r>
                      <a:r>
                        <a:rPr lang="en-GB" sz="1100" baseline="0" dirty="0" smtClean="0">
                          <a:latin typeface="Arial Narrow" panose="020B0606020202030204" pitchFamily="34" charset="0"/>
                        </a:rPr>
                        <a:t> on human health. GM crops might interfere with wild flowers and bees. </a:t>
                      </a:r>
                      <a:endParaRPr lang="en-GB" sz="1100" dirty="0">
                        <a:latin typeface="Arial Narrow" panose="020B0606020202030204" pitchFamily="34" charset="0"/>
                      </a:endParaRPr>
                    </a:p>
                  </a:txBody>
                  <a:tcPr>
                    <a:solidFill>
                      <a:schemeClr val="bg1"/>
                    </a:solidFill>
                  </a:tcPr>
                </a:tc>
              </a:tr>
              <a:tr h="586418">
                <a:tc>
                  <a:txBody>
                    <a:bodyPr/>
                    <a:lstStyle/>
                    <a:p>
                      <a:r>
                        <a:rPr lang="en-GB" sz="1100" dirty="0" smtClean="0">
                          <a:latin typeface="Arial Narrow" panose="020B0606020202030204" pitchFamily="34" charset="0"/>
                        </a:rPr>
                        <a:t>Examples</a:t>
                      </a:r>
                      <a:r>
                        <a:rPr lang="en-GB" sz="1100" baseline="0" dirty="0" smtClean="0">
                          <a:latin typeface="Arial Narrow" panose="020B0606020202030204" pitchFamily="34" charset="0"/>
                        </a:rPr>
                        <a:t> of variation due to environmental conditions</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Drinking while pregnant:</a:t>
                      </a:r>
                      <a:r>
                        <a:rPr lang="en-GB" sz="1100" baseline="0" dirty="0" smtClean="0">
                          <a:latin typeface="Arial Narrow" panose="020B0606020202030204" pitchFamily="34" charset="0"/>
                        </a:rPr>
                        <a:t> baby can be born with learning difficulties or be smaller</a:t>
                      </a:r>
                    </a:p>
                    <a:p>
                      <a:r>
                        <a:rPr lang="en-GB" sz="1100" baseline="0" dirty="0" smtClean="0">
                          <a:latin typeface="Arial Narrow" panose="020B0606020202030204" pitchFamily="34" charset="0"/>
                        </a:rPr>
                        <a:t>Skin and hair colour also depend on the climate</a:t>
                      </a:r>
                      <a:endParaRPr lang="en-GB" sz="1100" dirty="0">
                        <a:latin typeface="Arial Narrow" panose="020B0606020202030204" pitchFamily="34" charset="0"/>
                      </a:endParaRPr>
                    </a:p>
                  </a:txBody>
                  <a:tcPr/>
                </a:tc>
                <a:tc rowSpan="2"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solidFill>
                  </a:tcPr>
                </a:tc>
                <a:tc rowSpan="2"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solidFill>
                  </a:tcPr>
                </a:tc>
              </a:tr>
              <a:tr h="5822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Cloning</a:t>
                      </a:r>
                      <a:r>
                        <a:rPr lang="en-GB" sz="1100" baseline="0" dirty="0" smtClean="0">
                          <a:latin typeface="Arial Narrow" panose="020B0606020202030204" pitchFamily="34" charset="0"/>
                        </a:rPr>
                        <a:t> plants using cuttings</a:t>
                      </a:r>
                      <a:endParaRPr lang="en-GB" sz="1100" dirty="0" smtClean="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Cut off a part of a plant</a:t>
                      </a:r>
                      <a:r>
                        <a:rPr lang="en-GB" sz="1100" baseline="0" dirty="0" smtClean="0">
                          <a:latin typeface="Arial Narrow" panose="020B0606020202030204" pitchFamily="34" charset="0"/>
                        </a:rPr>
                        <a:t>. Add a growth hormone. The cutting will grow roots and form the new plant</a:t>
                      </a:r>
                      <a:endParaRPr lang="en-GB" sz="1100" dirty="0">
                        <a:latin typeface="Arial Narrow" panose="020B0606020202030204" pitchFamily="34" charset="0"/>
                      </a:endParaRPr>
                    </a:p>
                  </a:txBody>
                  <a:tcPr/>
                </a:tc>
                <a:tc gridSpan="2"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hMerge="1"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tc>
              </a:tr>
            </a:tbl>
          </a:graphicData>
        </a:graphic>
      </p:graphicFrame>
      <p:pic>
        <p:nvPicPr>
          <p:cNvPr id="6" name="Picture 2" descr="Image result for genetic engineer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2868" y="5753479"/>
            <a:ext cx="1651132" cy="103513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embryo transplants gcs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7047" y="5759536"/>
            <a:ext cx="1414059" cy="102304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Image result for embryo transplants gcs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66151" y="5672022"/>
            <a:ext cx="1820896" cy="1122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2398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05663169"/>
              </p:ext>
            </p:extLst>
          </p:nvPr>
        </p:nvGraphicFramePr>
        <p:xfrm>
          <a:off x="0" y="-20057"/>
          <a:ext cx="9135762" cy="6878057"/>
        </p:xfrm>
        <a:graphic>
          <a:graphicData uri="http://schemas.openxmlformats.org/drawingml/2006/table">
            <a:tbl>
              <a:tblPr firstRow="1" bandRow="1">
                <a:tableStyleId>{5940675A-B579-460E-94D1-54222C63F5DA}</a:tableStyleId>
              </a:tblPr>
              <a:tblGrid>
                <a:gridCol w="1493949"/>
                <a:gridCol w="2717443"/>
                <a:gridCol w="2127693"/>
                <a:gridCol w="2796677"/>
              </a:tblGrid>
              <a:tr h="278676">
                <a:tc gridSpan="4">
                  <a:txBody>
                    <a:bodyPr/>
                    <a:lstStyle/>
                    <a:p>
                      <a:pPr algn="ctr"/>
                      <a:r>
                        <a:rPr lang="en-GB" sz="1200" dirty="0" smtClean="0">
                          <a:solidFill>
                            <a:schemeClr val="bg1"/>
                          </a:solidFill>
                          <a:latin typeface="Arial Narrow" panose="020B0606020202030204" pitchFamily="34" charset="0"/>
                        </a:rPr>
                        <a:t>B1 Evolution – Biomass and Energy in</a:t>
                      </a:r>
                      <a:r>
                        <a:rPr lang="en-GB" sz="1200" baseline="0" dirty="0" smtClean="0">
                          <a:solidFill>
                            <a:schemeClr val="bg1"/>
                          </a:solidFill>
                          <a:latin typeface="Arial Narrow" panose="020B0606020202030204" pitchFamily="34" charset="0"/>
                        </a:rPr>
                        <a:t> food chains</a:t>
                      </a:r>
                      <a:endParaRPr lang="en-GB" sz="1200" dirty="0">
                        <a:solidFill>
                          <a:schemeClr val="bg1"/>
                        </a:solidFill>
                        <a:latin typeface="Arial Narrow" panose="020B0606020202030204" pitchFamily="34" charset="0"/>
                      </a:endParaRPr>
                    </a:p>
                  </a:txBody>
                  <a:tcPr>
                    <a:solidFill>
                      <a:schemeClr val="tx1"/>
                    </a:solidFill>
                  </a:tcPr>
                </a:tc>
                <a:tc hMerge="1">
                  <a:txBody>
                    <a:bodyPr/>
                    <a:lstStyle/>
                    <a:p>
                      <a:endParaRPr lang="en-GB" sz="500" dirty="0"/>
                    </a:p>
                  </a:txBody>
                  <a:tcPr/>
                </a:tc>
                <a:tc hMerge="1">
                  <a:txBody>
                    <a:bodyPr/>
                    <a:lstStyle/>
                    <a:p>
                      <a:endParaRPr lang="en-GB" sz="1200" dirty="0">
                        <a:latin typeface="Arial Narrow" panose="020B0606020202030204" pitchFamily="34" charset="0"/>
                      </a:endParaRPr>
                    </a:p>
                  </a:txBody>
                  <a:tcPr/>
                </a:tc>
                <a:tc hMerge="1">
                  <a:txBody>
                    <a:bodyPr/>
                    <a:lstStyle/>
                    <a:p>
                      <a:endParaRPr lang="en-GB" sz="1200" dirty="0">
                        <a:latin typeface="Arial Narrow" panose="020B0606020202030204" pitchFamily="34" charset="0"/>
                      </a:endParaRPr>
                    </a:p>
                  </a:txBody>
                  <a:tcPr/>
                </a:tc>
              </a:tr>
              <a:tr h="602287">
                <a:tc>
                  <a:txBody>
                    <a:bodyPr/>
                    <a:lstStyle/>
                    <a:p>
                      <a:r>
                        <a:rPr lang="en-GB" sz="1100" dirty="0" smtClean="0">
                          <a:latin typeface="Arial Narrow" panose="020B0606020202030204" pitchFamily="34" charset="0"/>
                        </a:rPr>
                        <a:t>Darwin’s Theory</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baseline="0" dirty="0" smtClean="0">
                          <a:latin typeface="Arial Narrow" panose="020B0606020202030204" pitchFamily="34" charset="0"/>
                        </a:rPr>
                        <a:t>All organisms have evolved from simpler life forms over millions of years</a:t>
                      </a:r>
                      <a:endParaRPr lang="en-GB" sz="1100" baseline="0" dirty="0">
                        <a:latin typeface="Arial Narrow" panose="020B0606020202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How do</a:t>
                      </a:r>
                      <a:r>
                        <a:rPr lang="en-GB" sz="1100" baseline="0" dirty="0" smtClean="0">
                          <a:latin typeface="Arial Narrow" panose="020B0606020202030204" pitchFamily="34" charset="0"/>
                        </a:rPr>
                        <a:t> you calculate biomass?</a:t>
                      </a:r>
                      <a:endParaRPr lang="en-GB" sz="1100" dirty="0" smtClean="0">
                        <a:latin typeface="Arial Narrow" panose="020B060602020203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Mass of each organism x number of that organism</a:t>
                      </a:r>
                    </a:p>
                  </a:txBody>
                  <a:tcPr/>
                </a:tc>
              </a:tr>
              <a:tr h="603797">
                <a:tc>
                  <a:txBody>
                    <a:bodyPr/>
                    <a:lstStyle/>
                    <a:p>
                      <a:r>
                        <a:rPr lang="en-GB" sz="1100" dirty="0" smtClean="0">
                          <a:latin typeface="Arial Narrow" panose="020B0606020202030204" pitchFamily="34" charset="0"/>
                        </a:rPr>
                        <a:t>Why no one believed Darwin at the start</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baseline="0" dirty="0" smtClean="0">
                          <a:latin typeface="Arial Narrow" panose="020B0606020202030204" pitchFamily="34" charset="0"/>
                        </a:rPr>
                        <a:t>His idea went against religious beliefs</a:t>
                      </a:r>
                    </a:p>
                    <a:p>
                      <a:r>
                        <a:rPr lang="en-GB" sz="1100" baseline="0" dirty="0" smtClean="0">
                          <a:latin typeface="Arial Narrow" panose="020B0606020202030204" pitchFamily="34" charset="0"/>
                        </a:rPr>
                        <a:t>There was little evidence (e.g. fossils)</a:t>
                      </a:r>
                    </a:p>
                    <a:p>
                      <a:r>
                        <a:rPr lang="en-GB" sz="1100" baseline="0" dirty="0" smtClean="0">
                          <a:latin typeface="Arial Narrow" panose="020B0606020202030204" pitchFamily="34" charset="0"/>
                        </a:rPr>
                        <a:t>No one knew about genes yet</a:t>
                      </a:r>
                      <a:endParaRPr lang="en-GB" sz="1100" baseline="0" dirty="0">
                        <a:latin typeface="Arial Narrow" panose="020B0606020202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Nutrients are recycled in nature because…</a:t>
                      </a: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Organisms die and decay and return the nutrients back to the environment</a:t>
                      </a:r>
                    </a:p>
                  </a:txBody>
                  <a:tcPr/>
                </a:tc>
              </a:tr>
              <a:tr h="459467">
                <a:tc rowSpan="2">
                  <a:txBody>
                    <a:bodyPr/>
                    <a:lstStyle/>
                    <a:p>
                      <a:r>
                        <a:rPr lang="en-GB" sz="1100" dirty="0" smtClean="0">
                          <a:latin typeface="Arial Narrow" panose="020B0606020202030204" pitchFamily="34" charset="0"/>
                        </a:rPr>
                        <a:t>Lamarck’s theory</a:t>
                      </a:r>
                    </a:p>
                  </a:txBody>
                  <a:tcPr>
                    <a:solidFill>
                      <a:schemeClr val="bg1">
                        <a:lumMod val="8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Any changes to an organism that were acquired during its lifetime were passed</a:t>
                      </a:r>
                      <a:r>
                        <a:rPr lang="en-GB" sz="1100" baseline="0" dirty="0" smtClean="0">
                          <a:latin typeface="Arial Narrow" panose="020B0606020202030204" pitchFamily="34" charset="0"/>
                        </a:rPr>
                        <a:t> on to the offspring (e.g. scars, lengthening of the neck of giraffes)</a:t>
                      </a:r>
                      <a:endParaRPr lang="en-GB" sz="1100" dirty="0" smtClean="0">
                        <a:latin typeface="Arial Narrow" panose="020B0606020202030204" pitchFamily="34" charset="0"/>
                      </a:endParaRPr>
                    </a:p>
                  </a:txBody>
                  <a:tcPr/>
                </a:tc>
                <a:tc>
                  <a:txBody>
                    <a:bodyPr/>
                    <a:lstStyle/>
                    <a:p>
                      <a:r>
                        <a:rPr lang="en-GB" sz="1100" dirty="0" smtClean="0">
                          <a:latin typeface="Arial Narrow" panose="020B0606020202030204" pitchFamily="34" charset="0"/>
                        </a:rPr>
                        <a:t>What is decay?</a:t>
                      </a:r>
                      <a:endParaRPr lang="en-GB" sz="1100" dirty="0">
                        <a:latin typeface="Arial Narrow" panose="020B060602020203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When a living organisms is broken down by micro-organisms</a:t>
                      </a:r>
                    </a:p>
                  </a:txBody>
                  <a:tcPr>
                    <a:solidFill>
                      <a:schemeClr val="bg1"/>
                    </a:solidFill>
                  </a:tcPr>
                </a:tc>
              </a:tr>
              <a:tr h="277217">
                <a:tc vMerge="1">
                  <a:txBody>
                    <a:bodyPr/>
                    <a:lstStyle/>
                    <a:p>
                      <a:endParaRPr lang="en-GB"/>
                    </a:p>
                  </a:txBody>
                  <a:tcPr/>
                </a:tc>
                <a:tc vMerge="1">
                  <a:txBody>
                    <a:bodyPr/>
                    <a:lstStyle/>
                    <a:p>
                      <a:endParaRPr lang="en-GB"/>
                    </a:p>
                  </a:txBody>
                  <a:tcPr/>
                </a:tc>
                <a:tc rowSpan="2">
                  <a:txBody>
                    <a:bodyPr/>
                    <a:lstStyle/>
                    <a:p>
                      <a:r>
                        <a:rPr lang="en-GB" sz="1100" dirty="0" smtClean="0">
                          <a:latin typeface="Arial Narrow" panose="020B0606020202030204" pitchFamily="34" charset="0"/>
                        </a:rPr>
                        <a:t>What are the best conditions</a:t>
                      </a:r>
                      <a:r>
                        <a:rPr lang="en-GB" sz="1100" baseline="0" dirty="0" smtClean="0">
                          <a:latin typeface="Arial Narrow" panose="020B0606020202030204" pitchFamily="34" charset="0"/>
                        </a:rPr>
                        <a:t> for decay?</a:t>
                      </a:r>
                      <a:endParaRPr lang="en-GB" sz="1100" dirty="0">
                        <a:latin typeface="Arial Narrow" panose="020B0606020202030204" pitchFamily="34" charset="0"/>
                      </a:endParaRPr>
                    </a:p>
                  </a:txBody>
                  <a:tcPr>
                    <a:solidFill>
                      <a:schemeClr val="bg1">
                        <a:lumMod val="8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Aerobic, moist and warm environments. </a:t>
                      </a:r>
                    </a:p>
                  </a:txBody>
                  <a:tcPr>
                    <a:solidFill>
                      <a:schemeClr val="bg1"/>
                    </a:solidFill>
                  </a:tcPr>
                </a:tc>
              </a:tr>
              <a:tr h="182251">
                <a:tc rowSpan="2">
                  <a:txBody>
                    <a:bodyPr/>
                    <a:lstStyle/>
                    <a:p>
                      <a:r>
                        <a:rPr lang="en-GB" sz="1100" dirty="0" smtClean="0">
                          <a:latin typeface="Arial Narrow" panose="020B0606020202030204" pitchFamily="34" charset="0"/>
                        </a:rPr>
                        <a:t>How</a:t>
                      </a:r>
                      <a:r>
                        <a:rPr lang="en-GB" sz="1100" baseline="0" dirty="0" smtClean="0">
                          <a:latin typeface="Arial Narrow" panose="020B0606020202030204" pitchFamily="34" charset="0"/>
                        </a:rPr>
                        <a:t> does evolution take place?</a:t>
                      </a:r>
                      <a:endParaRPr lang="en-GB" sz="1100" dirty="0">
                        <a:latin typeface="Arial Narrow" panose="020B0606020202030204" pitchFamily="34" charset="0"/>
                      </a:endParaRPr>
                    </a:p>
                  </a:txBody>
                  <a:tcPr>
                    <a:solidFill>
                      <a:schemeClr val="bg1">
                        <a:lumMod val="8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Via natural selection. Genes that cause characteristics</a:t>
                      </a:r>
                      <a:r>
                        <a:rPr lang="en-GB" sz="1100" baseline="0" dirty="0" smtClean="0">
                          <a:latin typeface="Arial Narrow" panose="020B0606020202030204" pitchFamily="34" charset="0"/>
                        </a:rPr>
                        <a:t> that help an animal survive are passed on to the offspring. </a:t>
                      </a:r>
                      <a:endParaRPr lang="en-GB" sz="1100" dirty="0" smtClean="0">
                        <a:latin typeface="Arial Narrow" panose="020B060602020203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tc>
              </a:tr>
              <a:tr h="421547">
                <a:tc vMerge="1">
                  <a:txBody>
                    <a:bodyPr/>
                    <a:lstStyle/>
                    <a:p>
                      <a:endParaRPr lang="en-GB"/>
                    </a:p>
                  </a:txBody>
                  <a:tcPr/>
                </a:tc>
                <a:tc vMerge="1">
                  <a:txBody>
                    <a:bodyPr/>
                    <a:lstStyle/>
                    <a:p>
                      <a:endParaRPr lang="en-GB"/>
                    </a:p>
                  </a:txBody>
                  <a:tcPr/>
                </a:tc>
                <a:tc rowSpan="5">
                  <a:txBody>
                    <a:bodyPr/>
                    <a:lstStyle/>
                    <a:p>
                      <a:r>
                        <a:rPr lang="en-GB" sz="1100" dirty="0" smtClean="0">
                          <a:latin typeface="Arial Narrow" panose="020B0606020202030204" pitchFamily="34" charset="0"/>
                        </a:rPr>
                        <a:t>Describe the Carbon cycle</a:t>
                      </a:r>
                      <a:endParaRPr lang="en-GB" sz="1100" dirty="0">
                        <a:latin typeface="Arial Narrow" panose="020B0606020202030204" pitchFamily="34" charset="0"/>
                      </a:endParaRPr>
                    </a:p>
                  </a:txBody>
                  <a:tcPr>
                    <a:solidFill>
                      <a:schemeClr val="bg1">
                        <a:lumMod val="85000"/>
                      </a:schemeClr>
                    </a:solidFill>
                  </a:tcPr>
                </a:tc>
                <a:tc rowSpan="5">
                  <a:txBody>
                    <a:bodyPr/>
                    <a:lstStyle/>
                    <a:p>
                      <a:r>
                        <a:rPr lang="en-GB" sz="1100" dirty="0" smtClean="0">
                          <a:latin typeface="Arial Narrow" panose="020B0606020202030204" pitchFamily="34" charset="0"/>
                        </a:rPr>
                        <a:t>Photosynthesis</a:t>
                      </a:r>
                      <a:r>
                        <a:rPr lang="en-GB" sz="1100" baseline="0" dirty="0" smtClean="0">
                          <a:latin typeface="Arial Narrow" panose="020B0606020202030204" pitchFamily="34" charset="0"/>
                        </a:rPr>
                        <a:t> by plants and algae removes CO</a:t>
                      </a:r>
                      <a:r>
                        <a:rPr lang="en-GB" sz="1100" baseline="-25000" dirty="0" smtClean="0">
                          <a:latin typeface="Arial Narrow" panose="020B0606020202030204" pitchFamily="34" charset="0"/>
                        </a:rPr>
                        <a:t>2</a:t>
                      </a:r>
                      <a:r>
                        <a:rPr lang="en-GB" sz="1100" baseline="0" dirty="0" smtClean="0">
                          <a:latin typeface="Arial Narrow" panose="020B0606020202030204" pitchFamily="34" charset="0"/>
                        </a:rPr>
                        <a:t> from the environment to make glucose, fats and proteins.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Carbon is passed from plant to animal through feeding. </a:t>
                      </a:r>
                    </a:p>
                    <a:p>
                      <a:r>
                        <a:rPr lang="en-GB" sz="1100" baseline="0" dirty="0" smtClean="0">
                          <a:latin typeface="Arial Narrow" panose="020B0606020202030204" pitchFamily="34" charset="0"/>
                        </a:rPr>
                        <a:t>Plants, animals and micro-organisms respire and return CO</a:t>
                      </a:r>
                      <a:r>
                        <a:rPr lang="en-GB" sz="1100" baseline="-25000" dirty="0" smtClean="0">
                          <a:latin typeface="Arial Narrow" panose="020B0606020202030204" pitchFamily="34" charset="0"/>
                        </a:rPr>
                        <a:t>2 </a:t>
                      </a:r>
                      <a:r>
                        <a:rPr lang="en-GB" sz="1100" baseline="0" dirty="0" smtClean="0">
                          <a:latin typeface="Arial Narrow" panose="020B0606020202030204" pitchFamily="34" charset="0"/>
                        </a:rPr>
                        <a:t>into the environment.</a:t>
                      </a:r>
                    </a:p>
                    <a:p>
                      <a:r>
                        <a:rPr lang="en-GB" sz="1100" baseline="0" dirty="0" smtClean="0">
                          <a:latin typeface="Arial Narrow" panose="020B0606020202030204" pitchFamily="34" charset="0"/>
                        </a:rPr>
                        <a:t>When plants and animals die and decay, micro-organisms feed on the dead material, respire and return CO</a:t>
                      </a:r>
                      <a:r>
                        <a:rPr lang="en-GB" sz="1100" baseline="-25000" dirty="0" smtClean="0">
                          <a:latin typeface="Arial Narrow" panose="020B0606020202030204" pitchFamily="34" charset="0"/>
                        </a:rPr>
                        <a:t>2</a:t>
                      </a:r>
                      <a:r>
                        <a:rPr lang="en-GB" sz="1100" baseline="0" dirty="0" smtClean="0">
                          <a:latin typeface="Arial Narrow" panose="020B0606020202030204" pitchFamily="34" charset="0"/>
                        </a:rPr>
                        <a:t> into the environment.</a:t>
                      </a:r>
                    </a:p>
                    <a:p>
                      <a:r>
                        <a:rPr lang="en-GB" sz="1100" baseline="0" dirty="0" smtClean="0">
                          <a:latin typeface="Arial Narrow" panose="020B0606020202030204" pitchFamily="34" charset="0"/>
                        </a:rPr>
                        <a:t>Burning of fossil fuels and wood also releases CO</a:t>
                      </a:r>
                      <a:r>
                        <a:rPr lang="en-GB" sz="1100" baseline="-25000" dirty="0" smtClean="0">
                          <a:latin typeface="Arial Narrow" panose="020B0606020202030204" pitchFamily="34" charset="0"/>
                        </a:rPr>
                        <a:t>2</a:t>
                      </a:r>
                      <a:r>
                        <a:rPr lang="en-GB" sz="1100" baseline="0" dirty="0" smtClean="0">
                          <a:latin typeface="Arial Narrow" panose="020B0606020202030204" pitchFamily="34" charset="0"/>
                        </a:rPr>
                        <a:t> into the environment. </a:t>
                      </a:r>
                    </a:p>
                  </a:txBody>
                  <a:tcPr>
                    <a:solidFill>
                      <a:schemeClr val="bg1"/>
                    </a:solidFill>
                  </a:tcPr>
                </a:tc>
              </a:tr>
              <a:tr h="6037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Why can</a:t>
                      </a:r>
                      <a:r>
                        <a:rPr lang="en-GB" sz="1100" baseline="0" dirty="0" smtClean="0">
                          <a:latin typeface="Arial Narrow" panose="020B0606020202030204" pitchFamily="34" charset="0"/>
                        </a:rPr>
                        <a:t> evolution happen more quickly?</a:t>
                      </a:r>
                      <a:endParaRPr lang="en-GB" sz="1100" dirty="0" smtClean="0">
                        <a:latin typeface="Arial Narrow" panose="020B060602020203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Sometimes</a:t>
                      </a:r>
                      <a:r>
                        <a:rPr lang="en-GB" sz="1100" baseline="0" dirty="0" smtClean="0">
                          <a:latin typeface="Arial Narrow" panose="020B0606020202030204" pitchFamily="34" charset="0"/>
                        </a:rPr>
                        <a:t> genes mutate and give an animal an advantage. This allows it to survive and breed and pass on the genes to the offspring. </a:t>
                      </a:r>
                      <a:endParaRPr lang="en-GB" sz="1100" dirty="0" smtClean="0">
                        <a:latin typeface="Arial Narrow" panose="020B060602020203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vMerge="1">
                  <a:txBody>
                    <a:bodyPr/>
                    <a:lstStyle/>
                    <a:p>
                      <a:endParaRPr lang="en-GB" sz="1100" dirty="0">
                        <a:latin typeface="Arial Narrow" panose="020B0606020202030204" pitchFamily="34" charset="0"/>
                      </a:endParaRPr>
                    </a:p>
                  </a:txBody>
                  <a:tcPr/>
                </a:tc>
              </a:tr>
              <a:tr h="6022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What does an evolutionary tree show?</a:t>
                      </a: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How animals are related to each other.</a:t>
                      </a:r>
                      <a:r>
                        <a:rPr lang="en-GB" sz="1100" baseline="0" dirty="0" smtClean="0">
                          <a:latin typeface="Arial Narrow" panose="020B0606020202030204" pitchFamily="34" charset="0"/>
                        </a:rPr>
                        <a:t> It is used to classify animals. </a:t>
                      </a:r>
                      <a:endParaRPr lang="en-GB" sz="1100" dirty="0" smtClean="0">
                        <a:latin typeface="Arial Narrow" panose="020B0606020202030204" pitchFamily="34" charset="0"/>
                      </a:endParaRPr>
                    </a:p>
                  </a:txBody>
                  <a:tcPr/>
                </a:tc>
                <a:tc vMerge="1">
                  <a:txBody>
                    <a:bodyPr/>
                    <a:lstStyle/>
                    <a:p>
                      <a:endParaRPr lang="en-GB" sz="1100" dirty="0">
                        <a:latin typeface="Arial Narrow" panose="020B0606020202030204" pitchFamily="34" charset="0"/>
                      </a:endParaRPr>
                    </a:p>
                  </a:txBody>
                  <a:tcPr>
                    <a:solidFill>
                      <a:schemeClr val="bg1">
                        <a:lumMod val="8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solidFill>
                  </a:tcPr>
                </a:tc>
              </a:tr>
              <a:tr h="574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Where</a:t>
                      </a:r>
                      <a:r>
                        <a:rPr lang="en-GB" sz="1100" baseline="0" dirty="0" smtClean="0">
                          <a:latin typeface="Arial Narrow" panose="020B0606020202030204" pitchFamily="34" charset="0"/>
                        </a:rPr>
                        <a:t> does all the energy come from?</a:t>
                      </a:r>
                      <a:endParaRPr lang="en-GB" sz="1100" dirty="0" smtClean="0">
                        <a:latin typeface="Arial Narrow" panose="020B060602020203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The Sun</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solidFill>
                  </a:tcPr>
                </a:tc>
              </a:tr>
              <a:tr h="72249">
                <a:tc rowSpan="2">
                  <a:txBody>
                    <a:bodyPr/>
                    <a:lstStyle/>
                    <a:p>
                      <a:r>
                        <a:rPr lang="en-GB" sz="1100" dirty="0" smtClean="0">
                          <a:latin typeface="Arial Narrow" panose="020B0606020202030204" pitchFamily="34" charset="0"/>
                        </a:rPr>
                        <a:t>What is biomass?</a:t>
                      </a:r>
                      <a:endParaRPr lang="en-GB" sz="1100" dirty="0">
                        <a:latin typeface="Arial Narrow" panose="020B0606020202030204" pitchFamily="34" charset="0"/>
                      </a:endParaRPr>
                    </a:p>
                  </a:txBody>
                  <a:tcPr>
                    <a:solidFill>
                      <a:schemeClr val="bg1">
                        <a:lumMod val="85000"/>
                      </a:schemeClr>
                    </a:solidFill>
                  </a:tcPr>
                </a:tc>
                <a:tc rowSpan="2">
                  <a:txBody>
                    <a:bodyPr/>
                    <a:lstStyle/>
                    <a:p>
                      <a:r>
                        <a:rPr lang="en-GB" sz="1100" dirty="0" smtClean="0">
                          <a:latin typeface="Arial Narrow" panose="020B0606020202030204" pitchFamily="34" charset="0"/>
                        </a:rPr>
                        <a:t>The mass of a living organism</a:t>
                      </a:r>
                      <a:endParaRPr lang="en-GB" sz="1100" dirty="0">
                        <a:latin typeface="Arial Narrow" panose="020B060602020203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tc>
              </a:tr>
              <a:tr h="388133">
                <a:tc vMerge="1">
                  <a:txBody>
                    <a:bodyPr/>
                    <a:lstStyle/>
                    <a:p>
                      <a:endParaRPr lang="en-GB"/>
                    </a:p>
                  </a:txBody>
                  <a:tcPr/>
                </a:tc>
                <a:tc vMerge="1">
                  <a:txBody>
                    <a:bodyPr/>
                    <a:lstStyle/>
                    <a:p>
                      <a:endParaRPr lang="en-GB"/>
                    </a:p>
                  </a:txBody>
                  <a:tcPr/>
                </a:tc>
                <a:tc rowSpan="4" gridSpan="2">
                  <a:txBody>
                    <a:bodyPr/>
                    <a:lstStyle/>
                    <a:p>
                      <a:endParaRPr lang="en-GB" sz="1100" dirty="0">
                        <a:latin typeface="Arial Narrow" panose="020B0606020202030204" pitchFamily="34" charset="0"/>
                      </a:endParaRPr>
                    </a:p>
                  </a:txBody>
                  <a:tcPr>
                    <a:solidFill>
                      <a:schemeClr val="bg1"/>
                    </a:solidFill>
                  </a:tcPr>
                </a:tc>
                <a:tc rowSpan="4" hMerge="1">
                  <a:txBody>
                    <a:bodyPr/>
                    <a:lstStyle/>
                    <a:p>
                      <a:endParaRPr lang="en-GB" sz="1100" dirty="0">
                        <a:latin typeface="Arial Narrow" panose="020B0606020202030204" pitchFamily="34" charset="0"/>
                      </a:endParaRPr>
                    </a:p>
                  </a:txBody>
                  <a:tcPr>
                    <a:solidFill>
                      <a:schemeClr val="bg1"/>
                    </a:solidFill>
                  </a:tcPr>
                </a:tc>
              </a:tr>
              <a:tr h="603797">
                <a:tc>
                  <a:txBody>
                    <a:bodyPr/>
                    <a:lstStyle/>
                    <a:p>
                      <a:r>
                        <a:rPr lang="en-GB" sz="1100" dirty="0" smtClean="0">
                          <a:latin typeface="Arial Narrow" panose="020B0606020202030204" pitchFamily="34" charset="0"/>
                        </a:rPr>
                        <a:t>What happens to the biomass</a:t>
                      </a:r>
                      <a:r>
                        <a:rPr lang="en-GB" sz="1100" baseline="0" dirty="0" smtClean="0">
                          <a:latin typeface="Arial Narrow" panose="020B0606020202030204" pitchFamily="34" charset="0"/>
                        </a:rPr>
                        <a:t> at each level in a food chain?</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It reduces</a:t>
                      </a:r>
                      <a:endParaRPr lang="en-GB" sz="1100" dirty="0">
                        <a:latin typeface="Arial Narrow" panose="020B0606020202030204" pitchFamily="34" charset="0"/>
                      </a:endParaRPr>
                    </a:p>
                  </a:txBody>
                  <a:tcPr/>
                </a:tc>
                <a:tc gridSpan="2" vMerge="1">
                  <a:txBody>
                    <a:bodyPr/>
                    <a:lstStyle/>
                    <a:p>
                      <a:endParaRPr lang="en-GB" sz="1100" dirty="0">
                        <a:latin typeface="Arial Narrow" panose="020B0606020202030204" pitchFamily="34" charset="0"/>
                      </a:endParaRPr>
                    </a:p>
                  </a:txBody>
                  <a:tcPr>
                    <a:solidFill>
                      <a:schemeClr val="bg1">
                        <a:lumMod val="85000"/>
                      </a:schemeClr>
                    </a:solidFill>
                  </a:tcPr>
                </a:tc>
                <a:tc hMerge="1" vMerge="1">
                  <a:txBody>
                    <a:bodyPr/>
                    <a:lstStyle/>
                    <a:p>
                      <a:endParaRPr lang="en-GB" sz="1100" dirty="0">
                        <a:latin typeface="Arial Narrow" panose="020B0606020202030204" pitchFamily="34" charset="0"/>
                      </a:endParaRPr>
                    </a:p>
                  </a:txBody>
                  <a:tcPr>
                    <a:solidFill>
                      <a:schemeClr val="bg1"/>
                    </a:solidFill>
                  </a:tcPr>
                </a:tc>
              </a:tr>
              <a:tr h="603797">
                <a:tc>
                  <a:txBody>
                    <a:bodyPr/>
                    <a:lstStyle/>
                    <a:p>
                      <a:r>
                        <a:rPr lang="en-GB" sz="1100" dirty="0" smtClean="0">
                          <a:latin typeface="Arial Narrow" panose="020B0606020202030204" pitchFamily="34" charset="0"/>
                        </a:rPr>
                        <a:t>What happens to the energy passed on to each level in a food chain</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It reduces</a:t>
                      </a:r>
                      <a:endParaRPr lang="en-GB" sz="1100" dirty="0">
                        <a:latin typeface="Arial Narrow" panose="020B0606020202030204" pitchFamily="34" charset="0"/>
                      </a:endParaRPr>
                    </a:p>
                  </a:txBody>
                  <a:tcPr/>
                </a:tc>
                <a:tc gridSpan="2"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solidFill>
                  </a:tcPr>
                </a:tc>
                <a:tc hMerge="1"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solidFill>
                  </a:tcPr>
                </a:tc>
              </a:tr>
              <a:tr h="6037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Why is</a:t>
                      </a:r>
                      <a:r>
                        <a:rPr lang="en-GB" sz="1100" baseline="0" dirty="0" smtClean="0">
                          <a:latin typeface="Arial Narrow" panose="020B0606020202030204" pitchFamily="34" charset="0"/>
                        </a:rPr>
                        <a:t> there a reduction in energy passed to each level in the food chain?</a:t>
                      </a:r>
                      <a:endParaRPr lang="en-GB" sz="1100" dirty="0" smtClean="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Energy is used by</a:t>
                      </a:r>
                      <a:r>
                        <a:rPr lang="en-GB" sz="1100" baseline="0" dirty="0" smtClean="0">
                          <a:latin typeface="Arial Narrow" panose="020B0606020202030204" pitchFamily="34" charset="0"/>
                        </a:rPr>
                        <a:t> the organism for movement, growth. Most is lost to the environment. Only a little is stored as biomass. </a:t>
                      </a:r>
                      <a:endParaRPr lang="en-GB" sz="1100" dirty="0">
                        <a:latin typeface="Arial Narrow" panose="020B0606020202030204" pitchFamily="34" charset="0"/>
                      </a:endParaRPr>
                    </a:p>
                  </a:txBody>
                  <a:tcPr/>
                </a:tc>
                <a:tc gridSpan="2"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hMerge="1"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tc>
              </a:tr>
            </a:tbl>
          </a:graphicData>
        </a:graphic>
      </p:graphicFrame>
      <p:pic>
        <p:nvPicPr>
          <p:cNvPr id="1026" name="Picture 2" descr="Image result for pyramid of bioma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1017" y="5685754"/>
            <a:ext cx="1337525" cy="113012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pyramid of biomas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82460" y="5727692"/>
            <a:ext cx="758735" cy="108818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evolutionary tre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75797" y="4740875"/>
            <a:ext cx="939643" cy="112757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carbon cycl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86264" y="4740875"/>
            <a:ext cx="1973634" cy="197363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lamarck"/>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48877" y="4691942"/>
            <a:ext cx="1460903" cy="972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645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10491223"/>
              </p:ext>
            </p:extLst>
          </p:nvPr>
        </p:nvGraphicFramePr>
        <p:xfrm>
          <a:off x="0" y="-20057"/>
          <a:ext cx="9135762" cy="6900257"/>
        </p:xfrm>
        <a:graphic>
          <a:graphicData uri="http://schemas.openxmlformats.org/drawingml/2006/table">
            <a:tbl>
              <a:tblPr firstRow="1" bandRow="1">
                <a:tableStyleId>{5940675A-B579-460E-94D1-54222C63F5DA}</a:tableStyleId>
              </a:tblPr>
              <a:tblGrid>
                <a:gridCol w="1493949"/>
                <a:gridCol w="2717443"/>
                <a:gridCol w="2127693"/>
                <a:gridCol w="2796677"/>
              </a:tblGrid>
              <a:tr h="281048">
                <a:tc gridSpan="4">
                  <a:txBody>
                    <a:bodyPr/>
                    <a:lstStyle/>
                    <a:p>
                      <a:pPr algn="ctr"/>
                      <a:r>
                        <a:rPr lang="en-GB" sz="1200" dirty="0" smtClean="0">
                          <a:solidFill>
                            <a:schemeClr val="bg1"/>
                          </a:solidFill>
                          <a:latin typeface="Arial Narrow" panose="020B0606020202030204" pitchFamily="34" charset="0"/>
                        </a:rPr>
                        <a:t>B1– </a:t>
                      </a:r>
                      <a:r>
                        <a:rPr lang="en-GB" sz="1200" dirty="0" smtClean="0">
                          <a:solidFill>
                            <a:schemeClr val="bg1"/>
                          </a:solidFill>
                          <a:latin typeface="Arial Narrow" panose="020B0606020202030204" pitchFamily="34" charset="0"/>
                        </a:rPr>
                        <a:t>Hormones and reflexes</a:t>
                      </a:r>
                      <a:endParaRPr lang="en-GB" sz="1200" dirty="0">
                        <a:solidFill>
                          <a:schemeClr val="bg1"/>
                        </a:solidFill>
                        <a:latin typeface="Arial Narrow" panose="020B0606020202030204" pitchFamily="34" charset="0"/>
                      </a:endParaRPr>
                    </a:p>
                  </a:txBody>
                  <a:tcPr>
                    <a:solidFill>
                      <a:schemeClr val="tx1"/>
                    </a:solidFill>
                  </a:tcPr>
                </a:tc>
                <a:tc hMerge="1">
                  <a:txBody>
                    <a:bodyPr/>
                    <a:lstStyle/>
                    <a:p>
                      <a:endParaRPr lang="en-GB" sz="500" dirty="0"/>
                    </a:p>
                  </a:txBody>
                  <a:tcPr/>
                </a:tc>
                <a:tc hMerge="1">
                  <a:txBody>
                    <a:bodyPr/>
                    <a:lstStyle/>
                    <a:p>
                      <a:endParaRPr lang="en-GB" sz="1200" dirty="0">
                        <a:latin typeface="Arial Narrow" panose="020B0606020202030204" pitchFamily="34" charset="0"/>
                      </a:endParaRPr>
                    </a:p>
                  </a:txBody>
                  <a:tcPr/>
                </a:tc>
                <a:tc hMerge="1">
                  <a:txBody>
                    <a:bodyPr/>
                    <a:lstStyle/>
                    <a:p>
                      <a:endParaRPr lang="en-GB" sz="1200" dirty="0">
                        <a:latin typeface="Arial Narrow" panose="020B0606020202030204" pitchFamily="34" charset="0"/>
                      </a:endParaRPr>
                    </a:p>
                  </a:txBody>
                  <a:tcPr/>
                </a:tc>
              </a:tr>
              <a:tr h="430352">
                <a:tc>
                  <a:txBody>
                    <a:bodyPr/>
                    <a:lstStyle/>
                    <a:p>
                      <a:r>
                        <a:rPr lang="en-GB" sz="1100" dirty="0" smtClean="0">
                          <a:latin typeface="Arial Narrow" panose="020B0606020202030204" pitchFamily="34" charset="0"/>
                        </a:rPr>
                        <a:t>Geotropism</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baseline="0" dirty="0" smtClean="0">
                          <a:latin typeface="Arial Narrow" panose="020B0606020202030204" pitchFamily="34" charset="0"/>
                        </a:rPr>
                        <a:t>Growing towards the growth of gravity (e.g. roots)</a:t>
                      </a:r>
                      <a:endParaRPr lang="en-GB" sz="1100" baseline="0" dirty="0">
                        <a:latin typeface="Arial Narrow" panose="020B0606020202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Which</a:t>
                      </a:r>
                      <a:r>
                        <a:rPr lang="en-GB" sz="1100" baseline="0" dirty="0" smtClean="0">
                          <a:latin typeface="Arial Narrow" panose="020B0606020202030204" pitchFamily="34" charset="0"/>
                        </a:rPr>
                        <a:t> body functions do hormones control?</a:t>
                      </a:r>
                      <a:endParaRPr lang="en-GB" sz="1100" dirty="0" smtClean="0">
                        <a:latin typeface="Arial Narrow" panose="020B060602020203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Blood sugar levels, water levels, ion levels, reproductive system.</a:t>
                      </a:r>
                    </a:p>
                  </a:txBody>
                  <a:tcPr/>
                </a:tc>
              </a:tr>
              <a:tr h="425838">
                <a:tc>
                  <a:txBody>
                    <a:bodyPr/>
                    <a:lstStyle/>
                    <a:p>
                      <a:r>
                        <a:rPr lang="en-GB" sz="1100" dirty="0" smtClean="0">
                          <a:latin typeface="Arial Narrow" panose="020B0606020202030204" pitchFamily="34" charset="0"/>
                        </a:rPr>
                        <a:t>Phototropism</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baseline="0" dirty="0" smtClean="0">
                          <a:latin typeface="Arial Narrow" panose="020B0606020202030204" pitchFamily="34" charset="0"/>
                        </a:rPr>
                        <a:t>Growing towards light (e.g. plant shoots)</a:t>
                      </a:r>
                      <a:endParaRPr lang="en-GB" sz="1100" baseline="0" dirty="0">
                        <a:latin typeface="Arial Narrow" panose="020B0606020202030204" pitchFamily="34" charset="0"/>
                      </a:endParaRP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Describe how</a:t>
                      </a:r>
                      <a:r>
                        <a:rPr lang="en-GB" sz="1100" baseline="0" dirty="0" smtClean="0">
                          <a:latin typeface="Arial Narrow" panose="020B0606020202030204" pitchFamily="34" charset="0"/>
                        </a:rPr>
                        <a:t> hormones control the menstrual cycle</a:t>
                      </a:r>
                      <a:endParaRPr lang="en-GB" sz="1100" dirty="0" smtClean="0">
                        <a:latin typeface="Arial Narrow" panose="020B0606020202030204" pitchFamily="34" charset="0"/>
                      </a:endParaRPr>
                    </a:p>
                  </a:txBody>
                  <a:tcPr>
                    <a:solidFill>
                      <a:schemeClr val="bg1">
                        <a:lumMod val="85000"/>
                      </a:schemeClr>
                    </a:solid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FSH is released by the pituitary gland to start the ripening of eggs in the ovaries.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LH is released which causes the egg to be released from the ovaries.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FSH causes the ovaries to release oestrogen. The oestrogen stops further FSH production so only one egg at a time becomes mature and is released. </a:t>
                      </a:r>
                    </a:p>
                  </a:txBody>
                  <a:tcPr/>
                </a:tc>
              </a:tr>
              <a:tr h="463378">
                <a:tc>
                  <a:txBody>
                    <a:bodyPr/>
                    <a:lstStyle/>
                    <a:p>
                      <a:r>
                        <a:rPr lang="en-GB" sz="1100" dirty="0" smtClean="0">
                          <a:latin typeface="Arial Narrow" panose="020B0606020202030204" pitchFamily="34" charset="0"/>
                        </a:rPr>
                        <a:t>What do roots respond to?</a:t>
                      </a: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The force of gravity</a:t>
                      </a:r>
                      <a:r>
                        <a:rPr lang="en-GB" sz="1100" baseline="0" dirty="0" smtClean="0">
                          <a:latin typeface="Arial Narrow" panose="020B0606020202030204" pitchFamily="34" charset="0"/>
                        </a:rPr>
                        <a:t> and moisture</a:t>
                      </a:r>
                      <a:endParaRPr lang="en-GB" sz="1100" dirty="0" smtClean="0">
                        <a:latin typeface="Arial Narrow" panose="020B0606020202030204" pitchFamily="34" charset="0"/>
                      </a:endParaRPr>
                    </a:p>
                  </a:txBody>
                  <a:tcPr/>
                </a:tc>
                <a:tc vMerge="1">
                  <a:txBody>
                    <a:bodyPr/>
                    <a:lstStyle/>
                    <a:p>
                      <a:endParaRPr lang="en-GB" sz="1100" dirty="0">
                        <a:latin typeface="Arial Narrow" panose="020B0606020202030204" pitchFamily="34" charset="0"/>
                      </a:endParaRPr>
                    </a:p>
                  </a:txBody>
                  <a:tcPr>
                    <a:solidFill>
                      <a:schemeClr val="bg1">
                        <a:lumMod val="8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latin typeface="Arial Narrow" panose="020B0606020202030204" pitchFamily="34" charset="0"/>
                      </a:endParaRPr>
                    </a:p>
                  </a:txBody>
                  <a:tcPr>
                    <a:solidFill>
                      <a:schemeClr val="bg1"/>
                    </a:solidFill>
                  </a:tcPr>
                </a:tc>
              </a:tr>
              <a:tr h="369437">
                <a:tc rowSpan="2">
                  <a:txBody>
                    <a:bodyPr/>
                    <a:lstStyle/>
                    <a:p>
                      <a:r>
                        <a:rPr lang="en-GB" sz="1100" dirty="0" smtClean="0">
                          <a:latin typeface="Arial Narrow" panose="020B0606020202030204" pitchFamily="34" charset="0"/>
                        </a:rPr>
                        <a:t>What do</a:t>
                      </a:r>
                      <a:r>
                        <a:rPr lang="en-GB" sz="1100" baseline="0" dirty="0" smtClean="0">
                          <a:latin typeface="Arial Narrow" panose="020B0606020202030204" pitchFamily="34" charset="0"/>
                        </a:rPr>
                        <a:t> plant shoots respond to?</a:t>
                      </a:r>
                      <a:endParaRPr lang="en-GB" sz="1100" dirty="0">
                        <a:latin typeface="Arial Narrow" panose="020B0606020202030204" pitchFamily="34" charset="0"/>
                      </a:endParaRPr>
                    </a:p>
                  </a:txBody>
                  <a:tcPr>
                    <a:solidFill>
                      <a:schemeClr val="bg1">
                        <a:lumMod val="8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light</a:t>
                      </a:r>
                    </a:p>
                  </a:txBody>
                  <a:tcPr/>
                </a:tc>
                <a:tc vMerge="1">
                  <a:txBody>
                    <a:bodyPr/>
                    <a:lstStyle/>
                    <a:p>
                      <a:endParaRPr lang="en-GB" sz="1100" dirty="0">
                        <a:latin typeface="Arial Narrow" panose="020B0606020202030204" pitchFamily="34" charset="0"/>
                      </a:endParaRPr>
                    </a:p>
                  </a:txBody>
                  <a:tcPr>
                    <a:solidFill>
                      <a:schemeClr val="bg1">
                        <a:lumMod val="8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latin typeface="Arial Narrow" panose="020B0606020202030204" pitchFamily="34" charset="0"/>
                      </a:endParaRPr>
                    </a:p>
                  </a:txBody>
                  <a:tcPr>
                    <a:solidFill>
                      <a:schemeClr val="bg1"/>
                    </a:solidFill>
                  </a:tcPr>
                </a:tc>
              </a:tr>
              <a:tr h="81832">
                <a:tc vMerge="1">
                  <a:txBody>
                    <a:bodyPr/>
                    <a:lstStyle/>
                    <a:p>
                      <a:endParaRPr lang="en-GB"/>
                    </a:p>
                  </a:txBody>
                  <a:tcPr/>
                </a:tc>
                <a:tc vMerge="1">
                  <a:txBody>
                    <a:bodyPr/>
                    <a:lstStyle/>
                    <a:p>
                      <a:endParaRPr lang="en-GB"/>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Describe</a:t>
                      </a:r>
                      <a:r>
                        <a:rPr lang="en-GB" sz="1100" baseline="0" dirty="0" smtClean="0">
                          <a:latin typeface="Arial Narrow" panose="020B0606020202030204" pitchFamily="34" charset="0"/>
                        </a:rPr>
                        <a:t> how hormones are used in contraceptive pills</a:t>
                      </a:r>
                      <a:endParaRPr lang="en-GB" sz="1100" dirty="0" smtClean="0">
                        <a:latin typeface="Arial Narrow" panose="020B0606020202030204" pitchFamily="34" charset="0"/>
                      </a:endParaRPr>
                    </a:p>
                    <a:p>
                      <a:endParaRPr lang="en-GB" dirty="0"/>
                    </a:p>
                  </a:txBody>
                  <a:tcPr>
                    <a:solidFill>
                      <a:schemeClr val="bg1">
                        <a:lumMod val="85000"/>
                      </a:schemeClr>
                    </a:solidFill>
                  </a:tcPr>
                </a:tc>
                <a:tc rowSpan="3">
                  <a:txBody>
                    <a:bodyPr/>
                    <a:lstStyle/>
                    <a:p>
                      <a:r>
                        <a:rPr lang="en-GB" sz="1100" dirty="0" smtClean="0">
                          <a:latin typeface="Arial Narrow" panose="020B0606020202030204" pitchFamily="34" charset="0"/>
                        </a:rPr>
                        <a:t>Contraceptive</a:t>
                      </a:r>
                      <a:r>
                        <a:rPr lang="en-GB" sz="1100" baseline="0" dirty="0" smtClean="0">
                          <a:latin typeface="Arial Narrow" panose="020B0606020202030204" pitchFamily="34" charset="0"/>
                        </a:rPr>
                        <a:t> pills contain low doses of oestrogen or are progesterone only pills to prevent FSH production. This means eggs do not ripen. Early pills contains high doses of oestrogen causing severe side effects. </a:t>
                      </a:r>
                      <a:endParaRPr lang="en-GB" sz="1100" dirty="0">
                        <a:latin typeface="Arial Narrow" panose="020B0606020202030204" pitchFamily="34" charset="0"/>
                      </a:endParaRPr>
                    </a:p>
                  </a:txBody>
                  <a:tcPr>
                    <a:solidFill>
                      <a:schemeClr val="bg1"/>
                    </a:solidFill>
                  </a:tcPr>
                </a:tc>
              </a:tr>
              <a:tr h="7684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How does auxin</a:t>
                      </a:r>
                      <a:r>
                        <a:rPr lang="en-GB" sz="1100" baseline="0" dirty="0" smtClean="0">
                          <a:latin typeface="Arial Narrow" panose="020B0606020202030204" pitchFamily="34" charset="0"/>
                        </a:rPr>
                        <a:t> control growth of a plant shoot?</a:t>
                      </a:r>
                      <a:endParaRPr lang="en-GB" sz="1100" dirty="0" smtClean="0">
                        <a:latin typeface="Arial Narrow" panose="020B060602020203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Auxin</a:t>
                      </a:r>
                      <a:r>
                        <a:rPr lang="en-GB" sz="1100" baseline="0" dirty="0" smtClean="0">
                          <a:latin typeface="Arial Narrow" panose="020B0606020202030204" pitchFamily="34" charset="0"/>
                        </a:rPr>
                        <a:t> moves from the sunny side to the shady side of the plant shoot. The shady side begins to grow more. This makes the shoot bend towards the light. </a:t>
                      </a:r>
                      <a:endParaRPr lang="en-GB" sz="1100" dirty="0" smtClean="0">
                        <a:latin typeface="Arial Narrow" panose="020B060602020203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vMerge="1">
                  <a:txBody>
                    <a:bodyPr/>
                    <a:lstStyle/>
                    <a:p>
                      <a:endParaRPr lang="en-GB" sz="1100" dirty="0">
                        <a:latin typeface="Arial Narrow" panose="020B0606020202030204" pitchFamily="34" charset="0"/>
                      </a:endParaRPr>
                    </a:p>
                  </a:txBody>
                  <a:tcPr/>
                </a:tc>
              </a:tr>
              <a:tr h="8723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How does auxin control</a:t>
                      </a:r>
                      <a:r>
                        <a:rPr lang="en-GB" sz="1100" baseline="0" dirty="0" smtClean="0">
                          <a:latin typeface="Arial Narrow" panose="020B0606020202030204" pitchFamily="34" charset="0"/>
                        </a:rPr>
                        <a:t> growth of roots?</a:t>
                      </a:r>
                      <a:endParaRPr lang="en-GB" sz="1100" dirty="0" smtClean="0">
                        <a:latin typeface="Arial Narrow" panose="020B0606020202030204" pitchFamily="34" charset="0"/>
                      </a:endParaRPr>
                    </a:p>
                  </a:txBody>
                  <a:tcPr>
                    <a:solidFill>
                      <a:schemeClr val="bg1">
                        <a:lumMod val="8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Auxin</a:t>
                      </a:r>
                      <a:r>
                        <a:rPr lang="en-GB" sz="1100" baseline="0" dirty="0" smtClean="0">
                          <a:latin typeface="Arial Narrow" panose="020B0606020202030204" pitchFamily="34" charset="0"/>
                        </a:rPr>
                        <a:t> moves downwards due to gravity. Where there is auxin, growth slows. The part of the root free of auxin grows more. The root bends downwards. </a:t>
                      </a:r>
                      <a:endParaRPr lang="en-GB" sz="1100" dirty="0" smtClean="0">
                        <a:latin typeface="Arial Narrow" panose="020B060602020203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vMerge="1">
                  <a:txBody>
                    <a:bodyPr/>
                    <a:lstStyle/>
                    <a:p>
                      <a:endParaRPr lang="en-GB" sz="1100" dirty="0">
                        <a:latin typeface="Arial Narrow" panose="020B0606020202030204" pitchFamily="34" charset="0"/>
                      </a:endParaRPr>
                    </a:p>
                  </a:txBody>
                  <a:tcPr>
                    <a:solidFill>
                      <a:schemeClr val="bg1"/>
                    </a:solidFill>
                  </a:tcPr>
                </a:tc>
              </a:tr>
              <a:tr h="681251">
                <a:tc vMerge="1">
                  <a:txBody>
                    <a:bodyPr/>
                    <a:lstStyle/>
                    <a:p>
                      <a:endParaRPr lang="en-GB"/>
                    </a:p>
                  </a:txBody>
                  <a:tcPr/>
                </a:tc>
                <a:tc vMerge="1">
                  <a:txBody>
                    <a:bodyPr/>
                    <a:lstStyle/>
                    <a:p>
                      <a:endParaRPr lang="en-GB"/>
                    </a:p>
                  </a:txBody>
                  <a:tcPr/>
                </a:tc>
                <a:tc rowSpan="2">
                  <a:txBody>
                    <a:bodyPr/>
                    <a:lstStyle/>
                    <a:p>
                      <a:r>
                        <a:rPr lang="en-GB" sz="1100" dirty="0" smtClean="0">
                          <a:latin typeface="Arial Narrow" panose="020B0606020202030204" pitchFamily="34" charset="0"/>
                        </a:rPr>
                        <a:t>Describe how hormones are used to treat infertility</a:t>
                      </a:r>
                      <a:endParaRPr lang="en-GB" sz="1100" dirty="0">
                        <a:latin typeface="Arial Narrow" panose="020B0606020202030204" pitchFamily="34" charset="0"/>
                      </a:endParaRPr>
                    </a:p>
                  </a:txBody>
                  <a:tcPr>
                    <a:solidFill>
                      <a:schemeClr val="bg1">
                        <a:lumMod val="85000"/>
                      </a:schemeClr>
                    </a:solidFill>
                  </a:tcPr>
                </a:tc>
                <a:tc rowSpan="2">
                  <a:txBody>
                    <a:bodyPr/>
                    <a:lstStyle/>
                    <a:p>
                      <a:r>
                        <a:rPr lang="en-GB" sz="1100" baseline="0" dirty="0" smtClean="0">
                          <a:latin typeface="Arial Narrow" panose="020B0606020202030204" pitchFamily="34" charset="0"/>
                        </a:rPr>
                        <a:t>A woman is given LH and FSH to cause the ripening of several eggs. The mature eggs are removed and fertilised in the lab. The fertilised egg develops into an embryo which is placed back into the womb. </a:t>
                      </a:r>
                    </a:p>
                  </a:txBody>
                  <a:tcPr>
                    <a:solidFill>
                      <a:schemeClr val="bg1"/>
                    </a:solidFill>
                  </a:tcPr>
                </a:tc>
              </a:tr>
              <a:tr h="243783">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Where is auxin</a:t>
                      </a:r>
                      <a:r>
                        <a:rPr lang="en-GB" sz="1100" baseline="0" dirty="0" smtClean="0">
                          <a:latin typeface="Arial Narrow" panose="020B0606020202030204" pitchFamily="34" charset="0"/>
                        </a:rPr>
                        <a:t> produced in a plant shoot?</a:t>
                      </a:r>
                      <a:endParaRPr lang="en-GB" sz="1100" dirty="0" smtClean="0">
                        <a:latin typeface="Arial Narrow" panose="020B0606020202030204" pitchFamily="34" charset="0"/>
                      </a:endParaRPr>
                    </a:p>
                  </a:txBody>
                  <a:tcPr>
                    <a:solidFill>
                      <a:schemeClr val="bg1">
                        <a:lumMod val="8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The tip.</a:t>
                      </a:r>
                      <a:r>
                        <a:rPr lang="en-GB" sz="1100" baseline="0" dirty="0" smtClean="0">
                          <a:latin typeface="Arial Narrow" panose="020B0606020202030204" pitchFamily="34" charset="0"/>
                        </a:rPr>
                        <a:t> Proven by an experiment: if the tip of a shoot is cut, the shoot stops growing. If the tip is covered, auxin moves from the tip down the stem. The stem grows upwards. </a:t>
                      </a:r>
                      <a:endParaRPr lang="en-GB" sz="1100" dirty="0" smtClean="0">
                        <a:latin typeface="Arial Narrow" panose="020B060602020203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solidFill>
                  </a:tcPr>
                </a:tc>
              </a:tr>
              <a:tr h="514441">
                <a:tc vMerge="1">
                  <a:txBody>
                    <a:bodyPr/>
                    <a:lstStyle/>
                    <a:p>
                      <a:endParaRPr lang="en-GB"/>
                    </a:p>
                  </a:txBody>
                  <a:tcPr/>
                </a:tc>
                <a:tc vMerge="1">
                  <a:txBody>
                    <a:bodyPr/>
                    <a:lstStyle/>
                    <a:p>
                      <a:endParaRPr lang="en-GB"/>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Give examples of receptors and where they are found</a:t>
                      </a:r>
                    </a:p>
                    <a:p>
                      <a:endParaRPr lang="en-GB" sz="1100" dirty="0">
                        <a:latin typeface="Arial Narrow" panose="020B0606020202030204" pitchFamily="34" charset="0"/>
                      </a:endParaRPr>
                    </a:p>
                  </a:txBody>
                  <a:tcPr>
                    <a:solidFill>
                      <a:schemeClr val="bg1">
                        <a:lumMod val="85000"/>
                      </a:schemeClr>
                    </a:solidFill>
                  </a:tcPr>
                </a:tc>
                <a:tc rowSpan="2">
                  <a:txBody>
                    <a:bodyPr/>
                    <a:lstStyle/>
                    <a:p>
                      <a:r>
                        <a:rPr lang="en-GB" sz="1100" baseline="0" dirty="0" smtClean="0">
                          <a:latin typeface="Arial Narrow" panose="020B0606020202030204" pitchFamily="34" charset="0"/>
                        </a:rPr>
                        <a:t>Light receptors (eyes), smell receptors (nose), balance receptors (ears), sound receptors (ears), pressure receptors (skin), heat detectors (skin), touch and pain receptors (skin)</a:t>
                      </a:r>
                    </a:p>
                  </a:txBody>
                  <a:tcPr>
                    <a:solidFill>
                      <a:schemeClr val="bg1"/>
                    </a:solidFill>
                  </a:tcPr>
                </a:tc>
              </a:tr>
              <a:tr h="256302">
                <a:tc rowSpan="2">
                  <a:txBody>
                    <a:bodyPr/>
                    <a:lstStyle/>
                    <a:p>
                      <a:r>
                        <a:rPr lang="en-GB" sz="1100" dirty="0" smtClean="0">
                          <a:latin typeface="Arial Narrow" panose="020B0606020202030204" pitchFamily="34" charset="0"/>
                        </a:rPr>
                        <a:t>What</a:t>
                      </a:r>
                      <a:r>
                        <a:rPr lang="en-GB" sz="1100" baseline="0" dirty="0" smtClean="0">
                          <a:latin typeface="Arial Narrow" panose="020B0606020202030204" pitchFamily="34" charset="0"/>
                        </a:rPr>
                        <a:t> are plant hormones used for?</a:t>
                      </a:r>
                      <a:endParaRPr lang="en-GB" sz="1100" dirty="0">
                        <a:latin typeface="Arial Narrow" panose="020B0606020202030204" pitchFamily="34" charset="0"/>
                      </a:endParaRPr>
                    </a:p>
                  </a:txBody>
                  <a:tcPr>
                    <a:solidFill>
                      <a:schemeClr val="bg1">
                        <a:lumMod val="85000"/>
                      </a:schemeClr>
                    </a:solidFill>
                  </a:tcPr>
                </a:tc>
                <a:tc rowSpan="2">
                  <a:txBody>
                    <a:bodyPr/>
                    <a:lstStyle/>
                    <a:p>
                      <a:r>
                        <a:rPr lang="en-GB" sz="1100" dirty="0" err="1" smtClean="0">
                          <a:latin typeface="Arial Narrow" panose="020B0606020202030204" pitchFamily="34" charset="0"/>
                        </a:rPr>
                        <a:t>Weedkillers</a:t>
                      </a:r>
                      <a:r>
                        <a:rPr lang="en-GB" sz="1100" dirty="0" smtClean="0">
                          <a:latin typeface="Arial Narrow" panose="020B0606020202030204" pitchFamily="34" charset="0"/>
                        </a:rPr>
                        <a:t> and rooting powders.</a:t>
                      </a:r>
                      <a:r>
                        <a:rPr lang="en-GB" sz="1100" baseline="0" dirty="0" smtClean="0">
                          <a:latin typeface="Arial Narrow" panose="020B0606020202030204" pitchFamily="34" charset="0"/>
                        </a:rPr>
                        <a:t> </a:t>
                      </a:r>
                      <a:endParaRPr lang="en-GB" sz="1100" dirty="0">
                        <a:latin typeface="Arial Narrow" panose="020B060602020203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tc>
              </a:tr>
              <a:tr h="424606">
                <a:tc vMerge="1">
                  <a:txBody>
                    <a:bodyPr/>
                    <a:lstStyle/>
                    <a:p>
                      <a:endParaRPr lang="en-GB"/>
                    </a:p>
                  </a:txBody>
                  <a:tcPr/>
                </a:tc>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Describe light receptors</a:t>
                      </a:r>
                    </a:p>
                  </a:txBody>
                  <a:tcPr>
                    <a:solidFill>
                      <a:schemeClr val="bg1">
                        <a:lumMod val="85000"/>
                      </a:schemeClr>
                    </a:solidFill>
                  </a:tcPr>
                </a:tc>
                <a:tc>
                  <a:txBody>
                    <a:bodyPr/>
                    <a:lstStyle/>
                    <a:p>
                      <a:r>
                        <a:rPr lang="en-GB" sz="1100" dirty="0" smtClean="0">
                          <a:latin typeface="Arial Narrow" panose="020B0606020202030204" pitchFamily="34" charset="0"/>
                        </a:rPr>
                        <a:t>Cells that contain a nucleus, cytoplasm and cell membrane</a:t>
                      </a:r>
                      <a:endParaRPr lang="en-GB" sz="1100" dirty="0">
                        <a:latin typeface="Arial Narrow" panose="020B0606020202030204" pitchFamily="34" charset="0"/>
                      </a:endParaRPr>
                    </a:p>
                  </a:txBody>
                  <a:tcPr>
                    <a:solidFill>
                      <a:schemeClr val="bg1"/>
                    </a:solidFill>
                  </a:tcPr>
                </a:tc>
              </a:tr>
              <a:tr h="591415">
                <a:tc>
                  <a:txBody>
                    <a:bodyPr/>
                    <a:lstStyle/>
                    <a:p>
                      <a:r>
                        <a:rPr lang="en-GB" sz="1100" dirty="0" smtClean="0">
                          <a:latin typeface="Arial Narrow" panose="020B0606020202030204" pitchFamily="34" charset="0"/>
                        </a:rPr>
                        <a:t>How do </a:t>
                      </a:r>
                      <a:r>
                        <a:rPr lang="en-GB" sz="1100" dirty="0" err="1" smtClean="0">
                          <a:latin typeface="Arial Narrow" panose="020B0606020202030204" pitchFamily="34" charset="0"/>
                        </a:rPr>
                        <a:t>weedkillers</a:t>
                      </a:r>
                      <a:r>
                        <a:rPr lang="en-GB" sz="1100" baseline="0" dirty="0" smtClean="0">
                          <a:latin typeface="Arial Narrow" panose="020B0606020202030204" pitchFamily="34" charset="0"/>
                        </a:rPr>
                        <a:t> work?</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Weeds</a:t>
                      </a:r>
                      <a:r>
                        <a:rPr lang="en-GB" sz="1100" baseline="0" dirty="0" smtClean="0">
                          <a:latin typeface="Arial Narrow" panose="020B0606020202030204" pitchFamily="34" charset="0"/>
                        </a:rPr>
                        <a:t> absorb large amounts of hormone and grow very rapidly. The rapid growth kills the plant. </a:t>
                      </a:r>
                      <a:endParaRPr lang="en-GB" sz="1100" dirty="0">
                        <a:latin typeface="Arial Narrow" panose="020B0606020202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Describe how the nervous system controls body functions</a:t>
                      </a:r>
                    </a:p>
                  </a:txBody>
                  <a:tcPr>
                    <a:solidFill>
                      <a:schemeClr val="bg1">
                        <a:lumMod val="85000"/>
                      </a:schemeClr>
                    </a:solidFill>
                  </a:tcPr>
                </a:tc>
                <a:tc>
                  <a:txBody>
                    <a:bodyPr/>
                    <a:lstStyle/>
                    <a:p>
                      <a:r>
                        <a:rPr lang="en-GB" sz="1100" dirty="0" smtClean="0">
                          <a:latin typeface="Arial Narrow" panose="020B0606020202030204" pitchFamily="34" charset="0"/>
                        </a:rPr>
                        <a:t>Information from receptors passes along neurones to the brain which passes impulses to effectors (muscles,</a:t>
                      </a:r>
                      <a:r>
                        <a:rPr lang="en-GB" sz="1100" baseline="0" dirty="0" smtClean="0">
                          <a:latin typeface="Arial Narrow" panose="020B0606020202030204" pitchFamily="34" charset="0"/>
                        </a:rPr>
                        <a:t> </a:t>
                      </a:r>
                      <a:r>
                        <a:rPr lang="en-GB" sz="1100" dirty="0" smtClean="0">
                          <a:latin typeface="Arial Narrow" panose="020B0606020202030204" pitchFamily="34" charset="0"/>
                        </a:rPr>
                        <a:t>contracts, or gland, releases hormone)</a:t>
                      </a:r>
                      <a:endParaRPr lang="en-GB" sz="1100" dirty="0">
                        <a:latin typeface="Arial Narrow" panose="020B0606020202030204" pitchFamily="34" charset="0"/>
                      </a:endParaRPr>
                    </a:p>
                  </a:txBody>
                  <a:tcPr>
                    <a:solidFill>
                      <a:schemeClr val="bg1"/>
                    </a:solidFill>
                  </a:tcPr>
                </a:tc>
              </a:tr>
              <a:tr h="277060">
                <a:tc>
                  <a:txBody>
                    <a:bodyPr/>
                    <a:lstStyle/>
                    <a:p>
                      <a:r>
                        <a:rPr lang="en-GB" sz="1100" dirty="0" smtClean="0">
                          <a:latin typeface="Arial Narrow" panose="020B0606020202030204" pitchFamily="34" charset="0"/>
                        </a:rPr>
                        <a:t>What is a hormone?</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A chemical produced by glands.</a:t>
                      </a:r>
                      <a:endParaRPr lang="en-GB" sz="1100" dirty="0">
                        <a:latin typeface="Arial Narrow" panose="020B0606020202030204" pitchFamily="34" charset="0"/>
                      </a:endParaRP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Describe the reflex arc</a:t>
                      </a:r>
                    </a:p>
                    <a:p>
                      <a:endParaRPr lang="en-GB" sz="1100" dirty="0">
                        <a:latin typeface="Arial Narrow" panose="020B0606020202030204" pitchFamily="34" charset="0"/>
                      </a:endParaRPr>
                    </a:p>
                  </a:txBody>
                  <a:tcPr>
                    <a:solidFill>
                      <a:schemeClr val="bg1">
                        <a:lumMod val="85000"/>
                      </a:schemeClr>
                    </a:solidFill>
                  </a:tcPr>
                </a:tc>
                <a:tc rowSpan="2">
                  <a:txBody>
                    <a:bodyPr/>
                    <a:lstStyle/>
                    <a:p>
                      <a:r>
                        <a:rPr lang="en-GB" sz="1100" dirty="0" smtClean="0">
                          <a:latin typeface="Arial Narrow" panose="020B0606020202030204" pitchFamily="34" charset="0"/>
                        </a:rPr>
                        <a:t>Impulse</a:t>
                      </a:r>
                      <a:r>
                        <a:rPr lang="en-GB" sz="1100" baseline="0" dirty="0" smtClean="0">
                          <a:latin typeface="Arial Narrow" panose="020B0606020202030204" pitchFamily="34" charset="0"/>
                        </a:rPr>
                        <a:t> travels from receptor along sensory neurone to the CNS. From the sensory neurone the information travels to a relay neurone. At the junction (synapse) between the sensory and relay neurone, a chemical is released to pass information to the relay neurone. From there it passes to a motor neurone and the effector which responds. </a:t>
                      </a:r>
                      <a:endParaRPr lang="en-GB" sz="1100" dirty="0">
                        <a:latin typeface="Arial Narrow" panose="020B0606020202030204" pitchFamily="34" charset="0"/>
                      </a:endParaRPr>
                    </a:p>
                  </a:txBody>
                  <a:tcPr>
                    <a:solidFill>
                      <a:schemeClr val="bg1"/>
                    </a:solidFill>
                  </a:tcPr>
                </a:tc>
              </a:tr>
              <a:tr h="9815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Where are hormones produced and how are they transported?</a:t>
                      </a:r>
                    </a:p>
                  </a:txBody>
                  <a:tcPr>
                    <a:solidFill>
                      <a:schemeClr val="bg1">
                        <a:lumMod val="85000"/>
                      </a:schemeClr>
                    </a:solidFill>
                  </a:tcPr>
                </a:tc>
                <a:tc>
                  <a:txBody>
                    <a:bodyPr/>
                    <a:lstStyle/>
                    <a:p>
                      <a:r>
                        <a:rPr lang="en-GB" sz="1100" dirty="0" smtClean="0">
                          <a:latin typeface="Arial Narrow" panose="020B0606020202030204" pitchFamily="34" charset="0"/>
                        </a:rPr>
                        <a:t>Hormones</a:t>
                      </a:r>
                      <a:r>
                        <a:rPr lang="en-GB" sz="1100" baseline="0" dirty="0" smtClean="0">
                          <a:latin typeface="Arial Narrow" panose="020B0606020202030204" pitchFamily="34" charset="0"/>
                        </a:rPr>
                        <a:t> are chemicals produced by glands and transported by the bloodstream. Hormone examples: adrenalin, testosterone, oestrogen, FSH, LH, insulin. </a:t>
                      </a:r>
                      <a:endParaRPr lang="en-GB" sz="1100" dirty="0">
                        <a:latin typeface="Arial Narrow" panose="020B060602020203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tc>
              </a:tr>
            </a:tbl>
          </a:graphicData>
        </a:graphic>
      </p:graphicFrame>
    </p:spTree>
    <p:extLst>
      <p:ext uri="{BB962C8B-B14F-4D97-AF65-F5344CB8AC3E}">
        <p14:creationId xmlns:p14="http://schemas.microsoft.com/office/powerpoint/2010/main" val="1363202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5936295"/>
              </p:ext>
            </p:extLst>
          </p:nvPr>
        </p:nvGraphicFramePr>
        <p:xfrm>
          <a:off x="0" y="-20057"/>
          <a:ext cx="9135762" cy="6897827"/>
        </p:xfrm>
        <a:graphic>
          <a:graphicData uri="http://schemas.openxmlformats.org/drawingml/2006/table">
            <a:tbl>
              <a:tblPr firstRow="1" bandRow="1">
                <a:tableStyleId>{5940675A-B579-460E-94D1-54222C63F5DA}</a:tableStyleId>
              </a:tblPr>
              <a:tblGrid>
                <a:gridCol w="1493949"/>
                <a:gridCol w="2717443"/>
                <a:gridCol w="2127693"/>
                <a:gridCol w="2796677"/>
              </a:tblGrid>
              <a:tr h="272819">
                <a:tc gridSpan="4">
                  <a:txBody>
                    <a:bodyPr/>
                    <a:lstStyle/>
                    <a:p>
                      <a:pPr algn="ctr"/>
                      <a:r>
                        <a:rPr lang="en-GB" sz="1200" dirty="0" smtClean="0">
                          <a:solidFill>
                            <a:schemeClr val="bg1"/>
                          </a:solidFill>
                          <a:latin typeface="Arial Narrow" panose="020B0606020202030204" pitchFamily="34" charset="0"/>
                        </a:rPr>
                        <a:t>B1 </a:t>
                      </a:r>
                      <a:r>
                        <a:rPr lang="en-GB" sz="1200" dirty="0" smtClean="0">
                          <a:solidFill>
                            <a:schemeClr val="bg1"/>
                          </a:solidFill>
                          <a:latin typeface="Arial Narrow" panose="020B0606020202030204" pitchFamily="34" charset="0"/>
                        </a:rPr>
                        <a:t>Microorganisms</a:t>
                      </a:r>
                      <a:r>
                        <a:rPr lang="en-GB" sz="1200" baseline="0" dirty="0" smtClean="0">
                          <a:solidFill>
                            <a:schemeClr val="bg1"/>
                          </a:solidFill>
                          <a:latin typeface="Arial Narrow" panose="020B0606020202030204" pitchFamily="34" charset="0"/>
                        </a:rPr>
                        <a:t> and health</a:t>
                      </a:r>
                      <a:endParaRPr lang="en-GB" sz="1200" dirty="0">
                        <a:solidFill>
                          <a:schemeClr val="bg1"/>
                        </a:solidFill>
                        <a:latin typeface="Arial Narrow" panose="020B0606020202030204" pitchFamily="34" charset="0"/>
                      </a:endParaRPr>
                    </a:p>
                  </a:txBody>
                  <a:tcPr>
                    <a:solidFill>
                      <a:schemeClr val="tx1"/>
                    </a:solidFill>
                  </a:tcPr>
                </a:tc>
                <a:tc hMerge="1">
                  <a:txBody>
                    <a:bodyPr/>
                    <a:lstStyle/>
                    <a:p>
                      <a:endParaRPr lang="en-GB" sz="500" dirty="0"/>
                    </a:p>
                  </a:txBody>
                  <a:tcPr/>
                </a:tc>
                <a:tc hMerge="1">
                  <a:txBody>
                    <a:bodyPr/>
                    <a:lstStyle/>
                    <a:p>
                      <a:endParaRPr lang="en-GB" sz="1200" dirty="0">
                        <a:latin typeface="Arial Narrow" panose="020B0606020202030204" pitchFamily="34" charset="0"/>
                      </a:endParaRPr>
                    </a:p>
                  </a:txBody>
                  <a:tcPr/>
                </a:tc>
                <a:tc hMerge="1">
                  <a:txBody>
                    <a:bodyPr/>
                    <a:lstStyle/>
                    <a:p>
                      <a:endParaRPr lang="en-GB" sz="1200" dirty="0">
                        <a:latin typeface="Arial Narrow" panose="020B0606020202030204" pitchFamily="34" charset="0"/>
                      </a:endParaRPr>
                    </a:p>
                  </a:txBody>
                  <a:tcPr/>
                </a:tc>
              </a:tr>
              <a:tr h="417752">
                <a:tc>
                  <a:txBody>
                    <a:bodyPr/>
                    <a:lstStyle/>
                    <a:p>
                      <a:r>
                        <a:rPr lang="en-GB" sz="1100" dirty="0" smtClean="0">
                          <a:latin typeface="Arial Narrow" panose="020B0606020202030204" pitchFamily="34" charset="0"/>
                        </a:rPr>
                        <a:t>What are pathogens</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baseline="0" dirty="0" smtClean="0">
                          <a:latin typeface="Arial Narrow" panose="020B0606020202030204" pitchFamily="34" charset="0"/>
                        </a:rPr>
                        <a:t>Microorganisms that cause illness and diseases</a:t>
                      </a:r>
                      <a:endParaRPr lang="en-GB" sz="1100" baseline="0" dirty="0">
                        <a:latin typeface="Arial Narrow" panose="020B0606020202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MMR vaccinates against…</a:t>
                      </a:r>
                      <a:endParaRPr lang="en-GB" sz="1100" dirty="0" smtClean="0">
                        <a:latin typeface="Arial Narrow" panose="020B060602020203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Mumps, measles and rubella</a:t>
                      </a:r>
                      <a:endParaRPr lang="en-GB" sz="1100" baseline="0" dirty="0" smtClean="0">
                        <a:latin typeface="Arial Narrow" panose="020B0606020202030204" pitchFamily="34" charset="0"/>
                      </a:endParaRPr>
                    </a:p>
                  </a:txBody>
                  <a:tcPr/>
                </a:tc>
              </a:tr>
              <a:tr h="413370">
                <a:tc>
                  <a:txBody>
                    <a:bodyPr/>
                    <a:lstStyle/>
                    <a:p>
                      <a:r>
                        <a:rPr lang="en-GB" sz="1100" dirty="0" smtClean="0">
                          <a:latin typeface="Arial Narrow" panose="020B0606020202030204" pitchFamily="34" charset="0"/>
                        </a:rPr>
                        <a:t>Pathogen examples</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baseline="0" dirty="0" smtClean="0">
                          <a:latin typeface="Arial Narrow" panose="020B0606020202030204" pitchFamily="34" charset="0"/>
                        </a:rPr>
                        <a:t>Viruses, bacteria and fungi</a:t>
                      </a:r>
                      <a:endParaRPr lang="en-GB" sz="1100" baseline="0" dirty="0">
                        <a:latin typeface="Arial Narrow" panose="020B0606020202030204" pitchFamily="34" charset="0"/>
                      </a:endParaRPr>
                    </a:p>
                  </a:txBody>
                  <a:tcPr/>
                </a:tc>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How to grow bacterial cultures in the lab</a:t>
                      </a:r>
                      <a:endParaRPr lang="en-GB" sz="1100" dirty="0" smtClean="0">
                        <a:latin typeface="Arial Narrow" panose="020B0606020202030204" pitchFamily="34" charset="0"/>
                      </a:endParaRPr>
                    </a:p>
                  </a:txBody>
                  <a:tcPr>
                    <a:solidFill>
                      <a:schemeClr val="bg1">
                        <a:lumMod val="85000"/>
                      </a:schemeClr>
                    </a:solidFill>
                  </a:tcPr>
                </a:tc>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Sterilise the agar plate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Sterilise the petri dish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Sterilise the inoculation loop by holding it into a roaring Bunsen Burner flame.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Transfer bacteria onto agar plate using sterile loop.</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Place a lid on the petri dish to prevent microorganisms from the air from entering.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Secure the lid loosely with </a:t>
                      </a:r>
                      <a:r>
                        <a:rPr lang="en-GB" sz="1100" baseline="0" dirty="0" err="1" smtClean="0">
                          <a:latin typeface="Arial Narrow" panose="020B0606020202030204" pitchFamily="34" charset="0"/>
                        </a:rPr>
                        <a:t>selloptape</a:t>
                      </a:r>
                      <a:r>
                        <a:rPr lang="en-GB" sz="1100" baseline="0" dirty="0" smtClean="0">
                          <a:latin typeface="Arial Narrow" panose="020B060602020203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Make sure it is not sealed completely. Without oxygen entering, very harmful microorganisms would develop inside the petri dish. </a:t>
                      </a:r>
                      <a:endParaRPr lang="en-GB" sz="1100" baseline="0" dirty="0" smtClean="0">
                        <a:latin typeface="Arial Narrow" panose="020B0606020202030204" pitchFamily="34" charset="0"/>
                      </a:endParaRPr>
                    </a:p>
                  </a:txBody>
                  <a:tcPr/>
                </a:tc>
              </a:tr>
              <a:tr h="449811">
                <a:tc>
                  <a:txBody>
                    <a:bodyPr/>
                    <a:lstStyle/>
                    <a:p>
                      <a:r>
                        <a:rPr lang="en-GB" sz="1100" dirty="0" smtClean="0">
                          <a:latin typeface="Arial Narrow" panose="020B0606020202030204" pitchFamily="34" charset="0"/>
                        </a:rPr>
                        <a:t>How bacteria make</a:t>
                      </a:r>
                      <a:r>
                        <a:rPr lang="en-GB" sz="1100" baseline="0" dirty="0" smtClean="0">
                          <a:latin typeface="Arial Narrow" panose="020B0606020202030204" pitchFamily="34" charset="0"/>
                        </a:rPr>
                        <a:t> us ill</a:t>
                      </a:r>
                      <a:endParaRPr lang="en-GB" sz="1100" dirty="0" smtClean="0">
                        <a:latin typeface="Arial Narrow" panose="020B060602020203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They release</a:t>
                      </a:r>
                      <a:r>
                        <a:rPr lang="en-GB" sz="1100" baseline="0" dirty="0" smtClean="0">
                          <a:latin typeface="Arial Narrow" panose="020B0606020202030204" pitchFamily="34" charset="0"/>
                        </a:rPr>
                        <a:t> toxins into our body</a:t>
                      </a:r>
                      <a:endParaRPr lang="en-GB" sz="1100" dirty="0" smtClean="0">
                        <a:latin typeface="Arial Narrow" panose="020B0606020202030204" pitchFamily="34" charset="0"/>
                      </a:endParaRPr>
                    </a:p>
                  </a:txBody>
                  <a:tcPr/>
                </a:tc>
                <a:tc vMerge="1">
                  <a:txBody>
                    <a:bodyPr/>
                    <a:lstStyle/>
                    <a:p>
                      <a:endParaRPr lang="en-GB" sz="1100" dirty="0">
                        <a:latin typeface="Arial Narrow" panose="020B0606020202030204" pitchFamily="34" charset="0"/>
                      </a:endParaRPr>
                    </a:p>
                  </a:txBody>
                  <a:tcPr>
                    <a:solidFill>
                      <a:schemeClr val="bg1">
                        <a:lumMod val="8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latin typeface="Arial Narrow" panose="020B0606020202030204" pitchFamily="34" charset="0"/>
                      </a:endParaRPr>
                    </a:p>
                  </a:txBody>
                  <a:tcPr>
                    <a:solidFill>
                      <a:schemeClr val="bg1"/>
                    </a:solidFill>
                  </a:tcPr>
                </a:tc>
              </a:tr>
              <a:tr h="438057">
                <a:tc>
                  <a:txBody>
                    <a:bodyPr/>
                    <a:lstStyle/>
                    <a:p>
                      <a:r>
                        <a:rPr lang="en-GB" sz="1100" dirty="0" smtClean="0">
                          <a:latin typeface="Arial Narrow" panose="020B0606020202030204" pitchFamily="34" charset="0"/>
                        </a:rPr>
                        <a:t>How viruses</a:t>
                      </a:r>
                      <a:r>
                        <a:rPr lang="en-GB" sz="1100" baseline="0" dirty="0" smtClean="0">
                          <a:latin typeface="Arial Narrow" panose="020B0606020202030204" pitchFamily="34" charset="0"/>
                        </a:rPr>
                        <a:t> make us ill</a:t>
                      </a:r>
                      <a:endParaRPr lang="en-GB" sz="1100" dirty="0">
                        <a:latin typeface="Arial Narrow" panose="020B060602020203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They enter our body cells, multiply inside and then destroy/damage the body cells</a:t>
                      </a:r>
                      <a:endParaRPr lang="en-GB" sz="1100" dirty="0" smtClean="0">
                        <a:latin typeface="Arial Narrow" panose="020B0606020202030204" pitchFamily="34" charset="0"/>
                      </a:endParaRPr>
                    </a:p>
                  </a:txBody>
                  <a:tcPr/>
                </a:tc>
                <a:tc vMerge="1">
                  <a:txBody>
                    <a:bodyPr/>
                    <a:lstStyle/>
                    <a:p>
                      <a:endParaRPr lang="en-GB" sz="1100" dirty="0">
                        <a:latin typeface="Arial Narrow" panose="020B0606020202030204" pitchFamily="34" charset="0"/>
                      </a:endParaRPr>
                    </a:p>
                  </a:txBody>
                  <a:tcPr>
                    <a:solidFill>
                      <a:schemeClr val="bg1">
                        <a:lumMod val="8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latin typeface="Arial Narrow" panose="020B0606020202030204" pitchFamily="34" charset="0"/>
                      </a:endParaRPr>
                    </a:p>
                  </a:txBody>
                  <a:tcPr>
                    <a:solidFill>
                      <a:schemeClr val="bg1"/>
                    </a:solidFill>
                  </a:tcPr>
                </a:tc>
              </a:tr>
              <a:tr h="7576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How we defend ourselves</a:t>
                      </a:r>
                      <a:r>
                        <a:rPr lang="en-GB" sz="1100" baseline="0" dirty="0" smtClean="0">
                          <a:latin typeface="Arial Narrow" panose="020B0606020202030204" pitchFamily="34" charset="0"/>
                        </a:rPr>
                        <a:t> against pathogens</a:t>
                      </a:r>
                      <a:endParaRPr lang="en-GB" sz="1100" dirty="0" smtClean="0">
                        <a:latin typeface="Arial Narrow" panose="020B060602020203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Produce</a:t>
                      </a:r>
                      <a:r>
                        <a:rPr lang="en-GB" sz="1100" baseline="0" dirty="0" smtClean="0">
                          <a:latin typeface="Arial Narrow" panose="020B0606020202030204" pitchFamily="34" charset="0"/>
                        </a:rPr>
                        <a:t> antitoxins to neutralise the toxins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Produce antibodies which attach to the antigens on the surface of pathogens and slow them down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Narrow" panose="020B0606020202030204" pitchFamily="34" charset="0"/>
                        </a:rPr>
                        <a:t>White blood cells engulf and ingest pathogens</a:t>
                      </a:r>
                      <a:endParaRPr lang="en-GB" sz="1100" dirty="0" smtClean="0">
                        <a:latin typeface="Arial Narrow" panose="020B060602020203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vMerge="1">
                  <a:txBody>
                    <a:bodyPr/>
                    <a:lstStyle/>
                    <a:p>
                      <a:endParaRPr lang="en-GB" sz="1100" dirty="0">
                        <a:latin typeface="Arial Narrow" panose="020B0606020202030204" pitchFamily="34" charset="0"/>
                      </a:endParaRPr>
                    </a:p>
                  </a:txBody>
                  <a:tcPr/>
                </a:tc>
              </a:tr>
              <a:tr h="84681">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What important</a:t>
                      </a:r>
                      <a:r>
                        <a:rPr lang="en-GB" sz="1100" baseline="0" dirty="0" smtClean="0">
                          <a:latin typeface="Arial Narrow" panose="020B0606020202030204" pitchFamily="34" charset="0"/>
                        </a:rPr>
                        <a:t> discovery did </a:t>
                      </a:r>
                      <a:r>
                        <a:rPr lang="en-GB" sz="1100" baseline="0" dirty="0" err="1" smtClean="0">
                          <a:latin typeface="Arial Narrow" panose="020B0606020202030204" pitchFamily="34" charset="0"/>
                        </a:rPr>
                        <a:t>Semmelweis</a:t>
                      </a:r>
                      <a:r>
                        <a:rPr lang="en-GB" sz="1100" baseline="0" dirty="0" smtClean="0">
                          <a:latin typeface="Arial Narrow" panose="020B0606020202030204" pitchFamily="34" charset="0"/>
                        </a:rPr>
                        <a:t> make?</a:t>
                      </a:r>
                      <a:endParaRPr lang="en-GB" sz="1100" dirty="0" smtClean="0">
                        <a:latin typeface="Arial Narrow" panose="020B0606020202030204" pitchFamily="34" charset="0"/>
                      </a:endParaRPr>
                    </a:p>
                  </a:txBody>
                  <a:tcPr>
                    <a:solidFill>
                      <a:schemeClr val="bg1">
                        <a:lumMod val="8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Handwashing prevents the spread of diseases.</a:t>
                      </a:r>
                      <a:r>
                        <a:rPr lang="en-GB" sz="1100" baseline="0" dirty="0" smtClean="0">
                          <a:latin typeface="Arial Narrow" panose="020B0606020202030204" pitchFamily="34" charset="0"/>
                        </a:rPr>
                        <a:t> He insisted that doctors washed their hands before examining patients. This practice drastically reduced deaths in hospitals.</a:t>
                      </a:r>
                      <a:endParaRPr lang="en-GB" sz="1100" dirty="0" smtClean="0">
                        <a:latin typeface="Arial Narrow" panose="020B060602020203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vMerge="1">
                  <a:txBody>
                    <a:bodyPr/>
                    <a:lstStyle/>
                    <a:p>
                      <a:endParaRPr lang="en-GB" sz="1100" dirty="0">
                        <a:latin typeface="Arial Narrow" panose="020B0606020202030204" pitchFamily="34" charset="0"/>
                      </a:endParaRPr>
                    </a:p>
                  </a:txBody>
                  <a:tcPr>
                    <a:solidFill>
                      <a:schemeClr val="bg1"/>
                    </a:solidFill>
                  </a:tcPr>
                </a:tc>
              </a:tr>
              <a:tr h="672990">
                <a:tc vMerge="1">
                  <a:txBody>
                    <a:bodyPr/>
                    <a:lstStyle/>
                    <a:p>
                      <a:endParaRPr lang="en-GB"/>
                    </a:p>
                  </a:txBody>
                  <a:tcPr/>
                </a:tc>
                <a:tc vMerge="1">
                  <a:txBody>
                    <a:bodyPr/>
                    <a:lstStyle/>
                    <a:p>
                      <a:endParaRPr lang="en-GB"/>
                    </a:p>
                  </a:txBody>
                  <a:tcPr/>
                </a:tc>
                <a:tc rowSpan="2">
                  <a:txBody>
                    <a:bodyPr/>
                    <a:lstStyle/>
                    <a:p>
                      <a:r>
                        <a:rPr lang="en-GB" sz="1100" dirty="0" smtClean="0">
                          <a:latin typeface="Arial Narrow" panose="020B0606020202030204" pitchFamily="34" charset="0"/>
                        </a:rPr>
                        <a:t>At what temperature is the petri dish incubated</a:t>
                      </a:r>
                      <a:r>
                        <a:rPr lang="en-GB" sz="1100" baseline="0" dirty="0" smtClean="0">
                          <a:latin typeface="Arial Narrow" panose="020B0606020202030204" pitchFamily="34" charset="0"/>
                        </a:rPr>
                        <a:t>?</a:t>
                      </a:r>
                      <a:endParaRPr lang="en-GB" sz="1100" dirty="0">
                        <a:latin typeface="Arial Narrow" panose="020B0606020202030204" pitchFamily="34" charset="0"/>
                      </a:endParaRPr>
                    </a:p>
                  </a:txBody>
                  <a:tcPr>
                    <a:solidFill>
                      <a:schemeClr val="bg1">
                        <a:lumMod val="85000"/>
                      </a:schemeClr>
                    </a:solidFill>
                  </a:tcPr>
                </a:tc>
                <a:tc rowSpan="2">
                  <a:txBody>
                    <a:bodyPr/>
                    <a:lstStyle/>
                    <a:p>
                      <a:r>
                        <a:rPr lang="en-GB" sz="1100" baseline="0" dirty="0" smtClean="0">
                          <a:latin typeface="Arial Narrow" panose="020B0606020202030204" pitchFamily="34" charset="0"/>
                        </a:rPr>
                        <a:t>37</a:t>
                      </a:r>
                      <a:r>
                        <a:rPr lang="en-GB" sz="1100" baseline="30000" dirty="0" smtClean="0">
                          <a:latin typeface="Arial Narrow" panose="020B0606020202030204" pitchFamily="34" charset="0"/>
                        </a:rPr>
                        <a:t>o</a:t>
                      </a:r>
                      <a:r>
                        <a:rPr lang="en-GB" sz="1100" baseline="0" dirty="0" smtClean="0">
                          <a:latin typeface="Arial Narrow" panose="020B0606020202030204" pitchFamily="34" charset="0"/>
                        </a:rPr>
                        <a:t>C in industry</a:t>
                      </a:r>
                    </a:p>
                    <a:p>
                      <a:r>
                        <a:rPr lang="en-GB" sz="1100" baseline="0" dirty="0" smtClean="0">
                          <a:latin typeface="Arial Narrow" panose="020B0606020202030204" pitchFamily="34" charset="0"/>
                        </a:rPr>
                        <a:t>25</a:t>
                      </a:r>
                      <a:r>
                        <a:rPr lang="en-GB" sz="1100" baseline="30000" dirty="0" smtClean="0">
                          <a:latin typeface="Arial Narrow" panose="020B0606020202030204" pitchFamily="34" charset="0"/>
                        </a:rPr>
                        <a:t>o</a:t>
                      </a:r>
                      <a:r>
                        <a:rPr lang="en-GB" sz="1100" baseline="0" dirty="0" smtClean="0">
                          <a:latin typeface="Arial Narrow" panose="020B0606020202030204" pitchFamily="34" charset="0"/>
                        </a:rPr>
                        <a:t>C in schools to prevent harmful bacteria from growing. </a:t>
                      </a:r>
                      <a:endParaRPr lang="en-GB" sz="1100" baseline="0" dirty="0" smtClean="0">
                        <a:latin typeface="Arial Narrow" panose="020B0606020202030204" pitchFamily="34" charset="0"/>
                      </a:endParaRPr>
                    </a:p>
                  </a:txBody>
                  <a:tcPr>
                    <a:solidFill>
                      <a:schemeClr val="bg1"/>
                    </a:solidFill>
                  </a:tcPr>
                </a:tc>
              </a:tr>
              <a:tr h="2366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How do you treat a bacterial</a:t>
                      </a:r>
                      <a:r>
                        <a:rPr lang="en-GB" sz="1100" baseline="0" dirty="0" smtClean="0">
                          <a:latin typeface="Arial Narrow" panose="020B0606020202030204" pitchFamily="34" charset="0"/>
                        </a:rPr>
                        <a:t> infection?</a:t>
                      </a:r>
                      <a:endParaRPr lang="en-GB" sz="1100" dirty="0" smtClean="0">
                        <a:latin typeface="Arial Narrow" panose="020B0606020202030204" pitchFamily="34" charset="0"/>
                      </a:endParaRPr>
                    </a:p>
                  </a:txBody>
                  <a:tcPr>
                    <a:solidFill>
                      <a:schemeClr val="bg1">
                        <a:lumMod val="8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With antibiotics</a:t>
                      </a:r>
                      <a:endParaRPr lang="en-GB" sz="1100" dirty="0" smtClean="0">
                        <a:latin typeface="Arial Narrow" panose="020B060602020203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solidFill>
                  </a:tcPr>
                </a:tc>
              </a:tr>
              <a:tr h="499379">
                <a:tc vMerge="1">
                  <a:txBody>
                    <a:bodyPr/>
                    <a:lstStyle/>
                    <a:p>
                      <a:endParaRPr lang="en-GB"/>
                    </a:p>
                  </a:txBody>
                  <a:tcPr/>
                </a:tc>
                <a:tc vMerge="1">
                  <a:txBody>
                    <a:bodyPr/>
                    <a:lstStyle/>
                    <a:p>
                      <a:endParaRPr lang="en-GB"/>
                    </a:p>
                  </a:txBody>
                  <a:tcPr/>
                </a:tc>
                <a:tc rowSpan="4" gridSpan="2">
                  <a:txBody>
                    <a:bodyPr/>
                    <a:lstStyle/>
                    <a:p>
                      <a:endParaRPr lang="en-GB" sz="1100" dirty="0">
                        <a:latin typeface="Arial Narrow" panose="020B0606020202030204" pitchFamily="34" charset="0"/>
                      </a:endParaRPr>
                    </a:p>
                  </a:txBody>
                  <a:tcPr>
                    <a:solidFill>
                      <a:schemeClr val="bg1"/>
                    </a:solidFill>
                  </a:tcPr>
                </a:tc>
                <a:tc rowSpan="4" hMerge="1">
                  <a:txBody>
                    <a:bodyPr/>
                    <a:lstStyle/>
                    <a:p>
                      <a:endParaRPr lang="en-GB" sz="1100" baseline="0" dirty="0" smtClean="0">
                        <a:latin typeface="Arial Narrow" panose="020B0606020202030204" pitchFamily="34" charset="0"/>
                      </a:endParaRPr>
                    </a:p>
                  </a:txBody>
                  <a:tcPr>
                    <a:solidFill>
                      <a:schemeClr val="bg1"/>
                    </a:solidFill>
                  </a:tcPr>
                </a:tc>
              </a:tr>
              <a:tr h="757670">
                <a:tc>
                  <a:txBody>
                    <a:bodyPr/>
                    <a:lstStyle/>
                    <a:p>
                      <a:r>
                        <a:rPr lang="en-GB" sz="1100" dirty="0" smtClean="0">
                          <a:latin typeface="Arial Narrow" panose="020B0606020202030204" pitchFamily="34" charset="0"/>
                        </a:rPr>
                        <a:t>How do you treat</a:t>
                      </a:r>
                      <a:r>
                        <a:rPr lang="en-GB" sz="1100" baseline="0" dirty="0" smtClean="0">
                          <a:latin typeface="Arial Narrow" panose="020B0606020202030204" pitchFamily="34" charset="0"/>
                        </a:rPr>
                        <a:t> viral infections?</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You cannot, as antibiotics cannot</a:t>
                      </a:r>
                      <a:r>
                        <a:rPr lang="en-GB" sz="1100" baseline="0" dirty="0" smtClean="0">
                          <a:latin typeface="Arial Narrow" panose="020B0606020202030204" pitchFamily="34" charset="0"/>
                        </a:rPr>
                        <a:t> get to the viruses inside body cells. Other medicines however can alleviate the symptoms (e.g. painkillers)</a:t>
                      </a:r>
                      <a:endParaRPr lang="en-GB" sz="1100" dirty="0">
                        <a:latin typeface="Arial Narrow" panose="020B0606020202030204" pitchFamily="34" charset="0"/>
                      </a:endParaRPr>
                    </a:p>
                  </a:txBody>
                  <a:tcPr/>
                </a:tc>
                <a:tc gridSpan="2"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hMerge="1"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tc>
              </a:tr>
              <a:tr h="924359">
                <a:tc>
                  <a:txBody>
                    <a:bodyPr/>
                    <a:lstStyle/>
                    <a:p>
                      <a:r>
                        <a:rPr lang="en-GB" sz="1100" dirty="0" smtClean="0">
                          <a:latin typeface="Arial Narrow" panose="020B0606020202030204" pitchFamily="34" charset="0"/>
                        </a:rPr>
                        <a:t>Why should we avoid the</a:t>
                      </a:r>
                      <a:r>
                        <a:rPr lang="en-GB" sz="1100" baseline="0" dirty="0" smtClean="0">
                          <a:latin typeface="Arial Narrow" panose="020B0606020202030204" pitchFamily="34" charset="0"/>
                        </a:rPr>
                        <a:t> overuse of antibiotics?</a:t>
                      </a:r>
                      <a:endParaRPr lang="en-GB" sz="1100" dirty="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To prevent</a:t>
                      </a:r>
                      <a:r>
                        <a:rPr lang="en-GB" sz="1100" baseline="0" dirty="0" smtClean="0">
                          <a:latin typeface="Arial Narrow" panose="020B0606020202030204" pitchFamily="34" charset="0"/>
                        </a:rPr>
                        <a:t> the development of superbugs. Due to mutations, some pathogens are resistant to the antibiotic. These pathogens survive and multiply. An example of an antibiotic resistant pathogen is MRSA</a:t>
                      </a:r>
                      <a:endParaRPr lang="en-GB" sz="1100" dirty="0">
                        <a:latin typeface="Arial Narrow" panose="020B0606020202030204" pitchFamily="34" charset="0"/>
                      </a:endParaRPr>
                    </a:p>
                  </a:txBody>
                  <a:tcPr/>
                </a:tc>
                <a:tc gridSpan="2"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hMerge="1" vMerge="1">
                  <a:txBody>
                    <a:bodyPr/>
                    <a:lstStyle/>
                    <a:p>
                      <a:endParaRPr lang="en-GB" sz="1100" dirty="0">
                        <a:latin typeface="Arial Narrow" panose="020B0606020202030204" pitchFamily="34" charset="0"/>
                      </a:endParaRPr>
                    </a:p>
                  </a:txBody>
                  <a:tcPr>
                    <a:solidFill>
                      <a:schemeClr val="bg1"/>
                    </a:solidFill>
                  </a:tcPr>
                </a:tc>
              </a:tr>
              <a:tr h="9528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Narrow" panose="020B0606020202030204" pitchFamily="34" charset="0"/>
                        </a:rPr>
                        <a:t>How does a vaccination work?</a:t>
                      </a:r>
                      <a:endParaRPr lang="en-GB" sz="1100" dirty="0" smtClean="0">
                        <a:latin typeface="Arial Narrow" panose="020B0606020202030204" pitchFamily="34" charset="0"/>
                      </a:endParaRPr>
                    </a:p>
                  </a:txBody>
                  <a:tcPr>
                    <a:solidFill>
                      <a:schemeClr val="bg1">
                        <a:lumMod val="85000"/>
                      </a:schemeClr>
                    </a:solidFill>
                  </a:tcPr>
                </a:tc>
                <a:tc>
                  <a:txBody>
                    <a:bodyPr/>
                    <a:lstStyle/>
                    <a:p>
                      <a:r>
                        <a:rPr lang="en-GB" sz="1100" dirty="0" smtClean="0">
                          <a:latin typeface="Arial Narrow" panose="020B0606020202030204" pitchFamily="34" charset="0"/>
                        </a:rPr>
                        <a:t>A weak/dead pathogen is injected. The body produces antibodies.</a:t>
                      </a:r>
                    </a:p>
                    <a:p>
                      <a:r>
                        <a:rPr lang="en-GB" sz="1100" dirty="0" smtClean="0">
                          <a:latin typeface="Arial Narrow" panose="020B0606020202030204" pitchFamily="34" charset="0"/>
                        </a:rPr>
                        <a:t>When the live pathogen enters</a:t>
                      </a:r>
                      <a:r>
                        <a:rPr lang="en-GB" sz="1100" baseline="0" dirty="0" smtClean="0">
                          <a:latin typeface="Arial Narrow" panose="020B0606020202030204" pitchFamily="34" charset="0"/>
                        </a:rPr>
                        <a:t> the body, the body remembers to the specific antibodies needed and produces it more quickly. </a:t>
                      </a:r>
                      <a:endParaRPr lang="en-GB" sz="1100" dirty="0">
                        <a:latin typeface="Arial Narrow" panose="020B0606020202030204" pitchFamily="34" charset="0"/>
                      </a:endParaRPr>
                    </a:p>
                  </a:txBody>
                  <a:tcPr/>
                </a:tc>
                <a:tc gridSpan="2"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solidFill>
                      <a:schemeClr val="bg1">
                        <a:lumMod val="85000"/>
                      </a:schemeClr>
                    </a:solidFill>
                  </a:tcPr>
                </a:tc>
                <a:tc hMerge="1"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Narrow" panose="020B0606020202030204" pitchFamily="34" charset="0"/>
                      </a:endParaRPr>
                    </a:p>
                  </a:txBody>
                  <a:tcPr/>
                </a:tc>
              </a:tr>
            </a:tbl>
          </a:graphicData>
        </a:graphic>
      </p:graphicFrame>
      <p:pic>
        <p:nvPicPr>
          <p:cNvPr id="3" name="Picture 2"/>
          <p:cNvPicPr>
            <a:picLocks noChangeAspect="1"/>
          </p:cNvPicPr>
          <p:nvPr/>
        </p:nvPicPr>
        <p:blipFill>
          <a:blip r:embed="rId2"/>
          <a:stretch>
            <a:fillRect/>
          </a:stretch>
        </p:blipFill>
        <p:spPr>
          <a:xfrm>
            <a:off x="4316409" y="3915176"/>
            <a:ext cx="3024548" cy="1270439"/>
          </a:xfrm>
          <a:prstGeom prst="rect">
            <a:avLst/>
          </a:prstGeom>
        </p:spPr>
      </p:pic>
      <p:pic>
        <p:nvPicPr>
          <p:cNvPr id="5" name="Picture 2" descr="Image result for semmelweis hand hygie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5485" y="3915176"/>
            <a:ext cx="1085749" cy="108574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a:stretch>
            <a:fillRect/>
          </a:stretch>
        </p:blipFill>
        <p:spPr>
          <a:xfrm>
            <a:off x="4316409" y="5449461"/>
            <a:ext cx="3539713" cy="1349153"/>
          </a:xfrm>
          <a:prstGeom prst="rect">
            <a:avLst/>
          </a:prstGeom>
        </p:spPr>
      </p:pic>
      <p:pic>
        <p:nvPicPr>
          <p:cNvPr id="7" name="Picture 2" descr="Image result for white blood cell engulfing a bacteriu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7689442" y="5600569"/>
            <a:ext cx="1612999" cy="783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1734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321</TotalTime>
  <Words>2571</Words>
  <Application>Microsoft Office PowerPoint</Application>
  <PresentationFormat>On-screen Show (4:3)</PresentationFormat>
  <Paragraphs>235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St Ignatius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Daria Kohls</dc:creator>
  <cp:lastModifiedBy>dkohls2.308</cp:lastModifiedBy>
  <cp:revision>21</cp:revision>
  <cp:lastPrinted>2017-04-26T06:18:39Z</cp:lastPrinted>
  <dcterms:created xsi:type="dcterms:W3CDTF">2017-04-12T09:10:44Z</dcterms:created>
  <dcterms:modified xsi:type="dcterms:W3CDTF">2017-05-07T09:40:19Z</dcterms:modified>
</cp:coreProperties>
</file>